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7" r:id="rId21"/>
    <p:sldId id="276" r:id="rId22"/>
    <p:sldId id="275"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8" r:id="rId55"/>
    <p:sldId id="317" r:id="rId56"/>
    <p:sldId id="316" r:id="rId57"/>
    <p:sldId id="321" r:id="rId58"/>
    <p:sldId id="319" r:id="rId59"/>
    <p:sldId id="320" r:id="rId60"/>
    <p:sldId id="309" r:id="rId61"/>
    <p:sldId id="315" r:id="rId62"/>
    <p:sldId id="310" r:id="rId63"/>
    <p:sldId id="311" r:id="rId64"/>
    <p:sldId id="312" r:id="rId65"/>
    <p:sldId id="313" r:id="rId66"/>
    <p:sldId id="314" r:id="rId67"/>
    <p:sldId id="322"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432" y="-14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152EF-9A43-4142-ACA1-249992276689}" type="datetimeFigureOut">
              <a:rPr lang="zh-CN" altLang="en-US" smtClean="0"/>
              <a:t>2022-04-26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30EE1-0A5D-43CC-A97B-6E7623E3BFCD}" type="slidenum">
              <a:rPr lang="zh-CN" altLang="en-US" smtClean="0"/>
              <a:t>‹#›</a:t>
            </a:fld>
            <a:endParaRPr lang="zh-CN" altLang="en-US"/>
          </a:p>
        </p:txBody>
      </p:sp>
    </p:spTree>
    <p:extLst>
      <p:ext uri="{BB962C8B-B14F-4D97-AF65-F5344CB8AC3E}">
        <p14:creationId xmlns:p14="http://schemas.microsoft.com/office/powerpoint/2010/main" val="403591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versatile</a:t>
            </a:r>
            <a:r>
              <a:rPr lang="zh-CN" altLang="en-US" sz="1200" kern="1200" dirty="0">
                <a:solidFill>
                  <a:schemeClr val="tx1"/>
                </a:solidFill>
                <a:effectLst/>
                <a:latin typeface="+mn-lt"/>
                <a:ea typeface="+mn-ea"/>
                <a:cs typeface="+mn-cs"/>
              </a:rPr>
              <a:t>英</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vɜːsətaɪl</a:t>
            </a:r>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t>3</a:t>
            </a:fld>
            <a:endParaRPr lang="zh-CN" altLang="en-US"/>
          </a:p>
        </p:txBody>
      </p:sp>
    </p:spTree>
    <p:extLst>
      <p:ext uri="{BB962C8B-B14F-4D97-AF65-F5344CB8AC3E}">
        <p14:creationId xmlns:p14="http://schemas.microsoft.com/office/powerpoint/2010/main" val="360902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t>16</a:t>
            </a:fld>
            <a:endParaRPr lang="zh-CN" altLang="en-US"/>
          </a:p>
        </p:txBody>
      </p:sp>
    </p:spTree>
    <p:extLst>
      <p:ext uri="{BB962C8B-B14F-4D97-AF65-F5344CB8AC3E}">
        <p14:creationId xmlns:p14="http://schemas.microsoft.com/office/powerpoint/2010/main" val="373464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t>63</a:t>
            </a:fld>
            <a:endParaRPr lang="zh-CN" altLang="en-US"/>
          </a:p>
        </p:txBody>
      </p:sp>
    </p:spTree>
    <p:extLst>
      <p:ext uri="{BB962C8B-B14F-4D97-AF65-F5344CB8AC3E}">
        <p14:creationId xmlns:p14="http://schemas.microsoft.com/office/powerpoint/2010/main" val="348707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B30EE1-0A5D-43CC-A97B-6E7623E3BFCD}" type="slidenum">
              <a:rPr lang="zh-CN" altLang="en-US" smtClean="0"/>
              <a:t>66</a:t>
            </a:fld>
            <a:endParaRPr lang="zh-CN" altLang="en-US"/>
          </a:p>
        </p:txBody>
      </p:sp>
    </p:spTree>
    <p:extLst>
      <p:ext uri="{BB962C8B-B14F-4D97-AF65-F5344CB8AC3E}">
        <p14:creationId xmlns:p14="http://schemas.microsoft.com/office/powerpoint/2010/main" val="335188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2022-04-26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2022-04-26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ideo" Target="file:///F:\5.&#25480;&#35838;\2021\&#32534;&#35793;&#21407;&#29702;\&#21160;&#30011;\4.3.2follow&#38598;&#21512;&#35745;&#31639;.sw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6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Chapter 4 Top-Down Parsing</a:t>
            </a:r>
            <a:endParaRPr lang="zh-CN" altLang="en-US" dirty="0"/>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9141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5EFCC672-EB95-4419-9A87-BAC45AB8F8A7}"/>
              </a:ext>
            </a:extLst>
          </p:cNvPr>
          <p:cNvPicPr>
            <a:picLocks noChangeAspect="1"/>
          </p:cNvPicPr>
          <p:nvPr/>
        </p:nvPicPr>
        <p:blipFill>
          <a:blip r:embed="rId2"/>
          <a:stretch>
            <a:fillRect/>
          </a:stretch>
        </p:blipFill>
        <p:spPr>
          <a:xfrm>
            <a:off x="457200" y="1517608"/>
            <a:ext cx="8384035" cy="1172039"/>
          </a:xfrm>
          <a:prstGeom prst="rect">
            <a:avLst/>
          </a:prstGeom>
        </p:spPr>
      </p:pic>
      <p:pic>
        <p:nvPicPr>
          <p:cNvPr id="7" name="图片 6">
            <a:extLst>
              <a:ext uri="{FF2B5EF4-FFF2-40B4-BE49-F238E27FC236}">
                <a16:creationId xmlns:a16="http://schemas.microsoft.com/office/drawing/2014/main" id="{AA712BE1-03C8-4E6F-A2A1-855188DD5AB4}"/>
              </a:ext>
            </a:extLst>
          </p:cNvPr>
          <p:cNvPicPr>
            <a:picLocks noChangeAspect="1"/>
          </p:cNvPicPr>
          <p:nvPr/>
        </p:nvPicPr>
        <p:blipFill>
          <a:blip r:embed="rId3"/>
          <a:stretch>
            <a:fillRect/>
          </a:stretch>
        </p:blipFill>
        <p:spPr>
          <a:xfrm>
            <a:off x="1043608" y="2663232"/>
            <a:ext cx="2451006" cy="4006128"/>
          </a:xfrm>
          <a:prstGeom prst="rect">
            <a:avLst/>
          </a:prstGeom>
        </p:spPr>
      </p:pic>
      <p:sp>
        <p:nvSpPr>
          <p:cNvPr id="9" name="文本框 8">
            <a:extLst>
              <a:ext uri="{FF2B5EF4-FFF2-40B4-BE49-F238E27FC236}">
                <a16:creationId xmlns:a16="http://schemas.microsoft.com/office/drawing/2014/main" id="{C9087423-FE9E-4DDC-A9A7-66A8C8C7DE16}"/>
              </a:ext>
            </a:extLst>
          </p:cNvPr>
          <p:cNvSpPr txBox="1"/>
          <p:nvPr/>
        </p:nvSpPr>
        <p:spPr>
          <a:xfrm>
            <a:off x="4788024" y="3580106"/>
            <a:ext cx="3456747" cy="1200329"/>
          </a:xfrm>
          <a:prstGeom prst="rect">
            <a:avLst/>
          </a:prstGeom>
          <a:noFill/>
        </p:spPr>
        <p:txBody>
          <a:bodyPr wrap="square">
            <a:spAutoFit/>
          </a:bodyPr>
          <a:lstStyle/>
          <a:p>
            <a:pPr algn="just"/>
            <a:r>
              <a:rPr lang="en-US" altLang="zh-CN" sz="1800" b="0" i="0" u="none" strike="noStrike" baseline="0" dirty="0">
                <a:latin typeface="CIDFont+F2"/>
              </a:rPr>
              <a:t>We can ensure that the operations are left associative by performing the operations as we cycle through the loop.</a:t>
            </a:r>
            <a:endParaRPr lang="zh-CN" altLang="en-US" dirty="0"/>
          </a:p>
        </p:txBody>
      </p:sp>
      <p:sp>
        <p:nvSpPr>
          <p:cNvPr id="10" name="箭头: 下 9">
            <a:extLst>
              <a:ext uri="{FF2B5EF4-FFF2-40B4-BE49-F238E27FC236}">
                <a16:creationId xmlns:a16="http://schemas.microsoft.com/office/drawing/2014/main" id="{888E9DE0-CF4A-4315-95E4-6643C2DC69F2}"/>
              </a:ext>
            </a:extLst>
          </p:cNvPr>
          <p:cNvSpPr/>
          <p:nvPr/>
        </p:nvSpPr>
        <p:spPr>
          <a:xfrm rot="16200000">
            <a:off x="3630422" y="3826939"/>
            <a:ext cx="1200329" cy="682828"/>
          </a:xfrm>
          <a:prstGeom prst="downArrow">
            <a:avLst>
              <a:gd name="adj1" fmla="val 50000"/>
              <a:gd name="adj2" fmla="val 66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631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a:xfrm>
            <a:off x="3851920" y="5836487"/>
            <a:ext cx="8229600" cy="4525963"/>
          </a:xfrm>
        </p:spPr>
        <p:txBody>
          <a:bodyPr/>
          <a:lstStyle/>
          <a:p>
            <a:pPr marL="0" indent="0">
              <a:buNone/>
            </a:pPr>
            <a:r>
              <a:rPr lang="en-US" altLang="zh-CN" dirty="0"/>
              <a:t>…...</a:t>
            </a:r>
            <a:endParaRPr lang="zh-CN" altLang="en-US" dirty="0"/>
          </a:p>
        </p:txBody>
      </p:sp>
      <p:pic>
        <p:nvPicPr>
          <p:cNvPr id="5" name="图片 4">
            <a:extLst>
              <a:ext uri="{FF2B5EF4-FFF2-40B4-BE49-F238E27FC236}">
                <a16:creationId xmlns:a16="http://schemas.microsoft.com/office/drawing/2014/main" id="{CE809A7B-D714-4C96-9C2C-71517ABB0653}"/>
              </a:ext>
            </a:extLst>
          </p:cNvPr>
          <p:cNvPicPr>
            <a:picLocks noChangeAspect="1"/>
          </p:cNvPicPr>
          <p:nvPr/>
        </p:nvPicPr>
        <p:blipFill>
          <a:blip r:embed="rId2"/>
          <a:stretch>
            <a:fillRect/>
          </a:stretch>
        </p:blipFill>
        <p:spPr>
          <a:xfrm>
            <a:off x="611560" y="2030178"/>
            <a:ext cx="2743341" cy="4553184"/>
          </a:xfrm>
          <a:prstGeom prst="rect">
            <a:avLst/>
          </a:prstGeom>
        </p:spPr>
      </p:pic>
      <p:pic>
        <p:nvPicPr>
          <p:cNvPr id="7" name="图片 6">
            <a:extLst>
              <a:ext uri="{FF2B5EF4-FFF2-40B4-BE49-F238E27FC236}">
                <a16:creationId xmlns:a16="http://schemas.microsoft.com/office/drawing/2014/main" id="{1199CCD5-A2AD-43A3-A259-5C47EB854262}"/>
              </a:ext>
            </a:extLst>
          </p:cNvPr>
          <p:cNvPicPr>
            <a:picLocks noChangeAspect="1"/>
          </p:cNvPicPr>
          <p:nvPr/>
        </p:nvPicPr>
        <p:blipFill>
          <a:blip r:embed="rId3"/>
          <a:stretch>
            <a:fillRect/>
          </a:stretch>
        </p:blipFill>
        <p:spPr>
          <a:xfrm>
            <a:off x="3851920" y="2271088"/>
            <a:ext cx="5219968" cy="3391074"/>
          </a:xfrm>
          <a:prstGeom prst="rect">
            <a:avLst/>
          </a:prstGeom>
        </p:spPr>
      </p:pic>
      <p:sp>
        <p:nvSpPr>
          <p:cNvPr id="8" name="内容占位符 2">
            <a:extLst>
              <a:ext uri="{FF2B5EF4-FFF2-40B4-BE49-F238E27FC236}">
                <a16:creationId xmlns:a16="http://schemas.microsoft.com/office/drawing/2014/main" id="{A74ED35D-966D-49F8-849B-A3233B6CB1B3}"/>
              </a:ext>
            </a:extLst>
          </p:cNvPr>
          <p:cNvSpPr txBox="1">
            <a:spLocks/>
          </p:cNvSpPr>
          <p:nvPr/>
        </p:nvSpPr>
        <p:spPr>
          <a:xfrm>
            <a:off x="611560" y="1591963"/>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lgn="just">
              <a:lnSpc>
                <a:spcPts val="1800"/>
              </a:lnSpc>
              <a:buFont typeface="Wingdings" panose="05000000000000000000" pitchFamily="2" charset="2"/>
              <a:buChar char=""/>
              <a:tabLst>
                <a:tab pos="266700" algn="l"/>
              </a:tabLst>
            </a:pPr>
            <a:r>
              <a:rPr lang="en-US" altLang="zh-CN" sz="1800" kern="100" dirty="0">
                <a:effectLst/>
                <a:latin typeface="Times New Roman" panose="02020603050405020304" pitchFamily="18" charset="0"/>
                <a:ea typeface="宋体" panose="02010600030101010101" pitchFamily="2" charset="-122"/>
              </a:rPr>
              <a:t>A working simple calculator in C code</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0785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54576E2-6F2F-4785-8D5D-D281A5E98E90}"/>
              </a:ext>
            </a:extLst>
          </p:cNvPr>
          <p:cNvPicPr>
            <a:picLocks noChangeAspect="1"/>
          </p:cNvPicPr>
          <p:nvPr/>
        </p:nvPicPr>
        <p:blipFill>
          <a:blip r:embed="rId2"/>
          <a:stretch>
            <a:fillRect/>
          </a:stretch>
        </p:blipFill>
        <p:spPr>
          <a:xfrm>
            <a:off x="251520" y="484163"/>
            <a:ext cx="8720678" cy="2557470"/>
          </a:xfrm>
          <a:prstGeom prst="rect">
            <a:avLst/>
          </a:prstGeom>
        </p:spPr>
      </p:pic>
      <p:pic>
        <p:nvPicPr>
          <p:cNvPr id="7" name="图片 6">
            <a:extLst>
              <a:ext uri="{FF2B5EF4-FFF2-40B4-BE49-F238E27FC236}">
                <a16:creationId xmlns:a16="http://schemas.microsoft.com/office/drawing/2014/main" id="{34BC3C67-CAB4-4840-BBB3-D6D8B611BAC8}"/>
              </a:ext>
            </a:extLst>
          </p:cNvPr>
          <p:cNvPicPr>
            <a:picLocks noChangeAspect="1"/>
          </p:cNvPicPr>
          <p:nvPr/>
        </p:nvPicPr>
        <p:blipFill>
          <a:blip r:embed="rId3"/>
          <a:stretch>
            <a:fillRect/>
          </a:stretch>
        </p:blipFill>
        <p:spPr>
          <a:xfrm>
            <a:off x="251520" y="3511225"/>
            <a:ext cx="5063210" cy="2832219"/>
          </a:xfrm>
          <a:prstGeom prst="rect">
            <a:avLst/>
          </a:prstGeom>
        </p:spPr>
      </p:pic>
    </p:spTree>
    <p:extLst>
      <p:ext uri="{BB962C8B-B14F-4D97-AF65-F5344CB8AC3E}">
        <p14:creationId xmlns:p14="http://schemas.microsoft.com/office/powerpoint/2010/main" val="364338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3147A-FE3E-4B74-AB62-8E934B5B83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9CAA361-0FCE-48E9-92FC-62CF564520A1}"/>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D027EF71-588D-49AD-A6D4-0C2A82916A45}"/>
              </a:ext>
            </a:extLst>
          </p:cNvPr>
          <p:cNvPicPr>
            <a:picLocks noChangeAspect="1"/>
          </p:cNvPicPr>
          <p:nvPr/>
        </p:nvPicPr>
        <p:blipFill>
          <a:blip r:embed="rId2"/>
          <a:stretch>
            <a:fillRect/>
          </a:stretch>
        </p:blipFill>
        <p:spPr>
          <a:xfrm>
            <a:off x="5508104" y="1798160"/>
            <a:ext cx="3312368" cy="3594611"/>
          </a:xfrm>
          <a:prstGeom prst="rect">
            <a:avLst/>
          </a:prstGeom>
        </p:spPr>
      </p:pic>
      <p:grpSp>
        <p:nvGrpSpPr>
          <p:cNvPr id="9" name="组合 8">
            <a:extLst>
              <a:ext uri="{FF2B5EF4-FFF2-40B4-BE49-F238E27FC236}">
                <a16:creationId xmlns:a16="http://schemas.microsoft.com/office/drawing/2014/main" id="{F4F58C95-2997-4B07-ACD9-0D2AB4920D35}"/>
              </a:ext>
            </a:extLst>
          </p:cNvPr>
          <p:cNvGrpSpPr/>
          <p:nvPr/>
        </p:nvGrpSpPr>
        <p:grpSpPr>
          <a:xfrm>
            <a:off x="133165" y="543003"/>
            <a:ext cx="5194920" cy="6120680"/>
            <a:chOff x="230156" y="476672"/>
            <a:chExt cx="4629876" cy="5216473"/>
          </a:xfrm>
        </p:grpSpPr>
        <p:pic>
          <p:nvPicPr>
            <p:cNvPr id="5" name="图片 4">
              <a:extLst>
                <a:ext uri="{FF2B5EF4-FFF2-40B4-BE49-F238E27FC236}">
                  <a16:creationId xmlns:a16="http://schemas.microsoft.com/office/drawing/2014/main" id="{B8715F77-4704-42CB-B346-515B00A90CEA}"/>
                </a:ext>
              </a:extLst>
            </p:cNvPr>
            <p:cNvPicPr>
              <a:picLocks noChangeAspect="1"/>
            </p:cNvPicPr>
            <p:nvPr/>
          </p:nvPicPr>
          <p:blipFill>
            <a:blip r:embed="rId3"/>
            <a:stretch>
              <a:fillRect/>
            </a:stretch>
          </p:blipFill>
          <p:spPr>
            <a:xfrm>
              <a:off x="1115617" y="4762665"/>
              <a:ext cx="2664296" cy="930480"/>
            </a:xfrm>
            <a:prstGeom prst="rect">
              <a:avLst/>
            </a:prstGeom>
          </p:spPr>
        </p:pic>
        <p:pic>
          <p:nvPicPr>
            <p:cNvPr id="8" name="图片 7">
              <a:extLst>
                <a:ext uri="{FF2B5EF4-FFF2-40B4-BE49-F238E27FC236}">
                  <a16:creationId xmlns:a16="http://schemas.microsoft.com/office/drawing/2014/main" id="{5C4C90F7-6D2F-49F7-BCDF-DEB147702C54}"/>
                </a:ext>
              </a:extLst>
            </p:cNvPr>
            <p:cNvPicPr>
              <a:picLocks noChangeAspect="1"/>
            </p:cNvPicPr>
            <p:nvPr/>
          </p:nvPicPr>
          <p:blipFill>
            <a:blip r:embed="rId4"/>
            <a:stretch>
              <a:fillRect/>
            </a:stretch>
          </p:blipFill>
          <p:spPr>
            <a:xfrm>
              <a:off x="230156" y="476672"/>
              <a:ext cx="4629876" cy="4256138"/>
            </a:xfrm>
            <a:prstGeom prst="rect">
              <a:avLst/>
            </a:prstGeom>
          </p:spPr>
        </p:pic>
      </p:grpSp>
      <p:cxnSp>
        <p:nvCxnSpPr>
          <p:cNvPr id="11" name="直接连接符 10">
            <a:extLst>
              <a:ext uri="{FF2B5EF4-FFF2-40B4-BE49-F238E27FC236}">
                <a16:creationId xmlns:a16="http://schemas.microsoft.com/office/drawing/2014/main" id="{7B4A904D-2279-42E9-A474-E4A2E501A4F2}"/>
              </a:ext>
            </a:extLst>
          </p:cNvPr>
          <p:cNvCxnSpPr/>
          <p:nvPr/>
        </p:nvCxnSpPr>
        <p:spPr>
          <a:xfrm>
            <a:off x="5148064" y="1340768"/>
            <a:ext cx="0" cy="4525151"/>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0940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A4170-08EC-4D93-A4BB-2D05CFB4B6BA}"/>
              </a:ext>
            </a:extLst>
          </p:cNvPr>
          <p:cNvSpPr>
            <a:spLocks noGrp="1"/>
          </p:cNvSpPr>
          <p:nvPr>
            <p:ph type="title"/>
          </p:nvPr>
        </p:nvSpPr>
        <p:spPr/>
        <p:txBody>
          <a:bodyPr/>
          <a:lstStyle/>
          <a:p>
            <a:r>
              <a:rPr lang="en-US" altLang="zh-CN" dirty="0"/>
              <a:t>4.1.3 Further Decision Problems</a:t>
            </a:r>
            <a:endParaRPr lang="zh-CN" altLang="en-US" dirty="0"/>
          </a:p>
        </p:txBody>
      </p:sp>
      <p:sp>
        <p:nvSpPr>
          <p:cNvPr id="3" name="内容占位符 2">
            <a:extLst>
              <a:ext uri="{FF2B5EF4-FFF2-40B4-BE49-F238E27FC236}">
                <a16:creationId xmlns:a16="http://schemas.microsoft.com/office/drawing/2014/main" id="{12607719-4EE9-4FEA-A251-BFF8AE5C88E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484F7D9-E7B1-46EF-9D5D-3C1EB913EE4B}"/>
              </a:ext>
            </a:extLst>
          </p:cNvPr>
          <p:cNvPicPr>
            <a:picLocks noChangeAspect="1"/>
          </p:cNvPicPr>
          <p:nvPr/>
        </p:nvPicPr>
        <p:blipFill>
          <a:blip r:embed="rId2"/>
          <a:stretch>
            <a:fillRect/>
          </a:stretch>
        </p:blipFill>
        <p:spPr>
          <a:xfrm>
            <a:off x="179512" y="1615721"/>
            <a:ext cx="8784976" cy="3829503"/>
          </a:xfrm>
          <a:prstGeom prst="rect">
            <a:avLst/>
          </a:prstGeom>
        </p:spPr>
      </p:pic>
    </p:spTree>
    <p:extLst>
      <p:ext uri="{BB962C8B-B14F-4D97-AF65-F5344CB8AC3E}">
        <p14:creationId xmlns:p14="http://schemas.microsoft.com/office/powerpoint/2010/main" val="327541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0CA2E-3BE8-45E6-9E9F-4CED58E712A7}"/>
              </a:ext>
            </a:extLst>
          </p:cNvPr>
          <p:cNvSpPr>
            <a:spLocks noGrp="1"/>
          </p:cNvSpPr>
          <p:nvPr>
            <p:ph type="title"/>
          </p:nvPr>
        </p:nvSpPr>
        <p:spPr/>
        <p:txBody>
          <a:bodyPr/>
          <a:lstStyle/>
          <a:p>
            <a:r>
              <a:rPr lang="en-US" altLang="zh-CN" dirty="0"/>
              <a:t>4.2 LL(1) PARSING</a:t>
            </a:r>
            <a:endParaRPr lang="zh-CN" altLang="en-US" dirty="0"/>
          </a:p>
        </p:txBody>
      </p:sp>
      <p:sp>
        <p:nvSpPr>
          <p:cNvPr id="3" name="内容占位符 2">
            <a:extLst>
              <a:ext uri="{FF2B5EF4-FFF2-40B4-BE49-F238E27FC236}">
                <a16:creationId xmlns:a16="http://schemas.microsoft.com/office/drawing/2014/main" id="{88672165-CBF9-44A3-830D-35AA51146681}"/>
              </a:ext>
            </a:extLst>
          </p:cNvPr>
          <p:cNvSpPr>
            <a:spLocks noGrp="1"/>
          </p:cNvSpPr>
          <p:nvPr>
            <p:ph idx="1"/>
          </p:nvPr>
        </p:nvSpPr>
        <p:spPr>
          <a:xfrm>
            <a:off x="477951" y="1556792"/>
            <a:ext cx="8229600" cy="4525963"/>
          </a:xfrm>
        </p:spPr>
        <p:txBody>
          <a:bodyPr/>
          <a:lstStyle/>
          <a:p>
            <a:pPr marL="0" indent="0" algn="just">
              <a:buNone/>
            </a:pPr>
            <a:r>
              <a:rPr lang="en-US" altLang="zh-CN" dirty="0"/>
              <a:t>4.2.1 The Basic Method of LL(1) Parsing</a:t>
            </a:r>
          </a:p>
          <a:p>
            <a:pPr marL="0" indent="0" algn="just">
              <a:spcBef>
                <a:spcPts val="0"/>
              </a:spcBef>
              <a:buNone/>
            </a:pPr>
            <a:r>
              <a:rPr lang="en-US" altLang="zh-CN" sz="2800" dirty="0"/>
              <a:t>     Main idea:  LL(1) Parsing uses an explicit stack rather than recursive calls to perform a parse.</a:t>
            </a:r>
          </a:p>
          <a:p>
            <a:pPr marL="0" indent="0" algn="just">
              <a:spcBef>
                <a:spcPts val="0"/>
              </a:spcBef>
              <a:buNone/>
            </a:pPr>
            <a:r>
              <a:rPr lang="en-US" altLang="zh-CN" sz="2800" b="1" dirty="0"/>
              <a:t>An example:</a:t>
            </a:r>
          </a:p>
          <a:p>
            <a:pPr marL="0" indent="0" algn="just">
              <a:spcBef>
                <a:spcPts val="0"/>
              </a:spcBef>
              <a:buNone/>
            </a:pPr>
            <a:r>
              <a:rPr lang="en-US" altLang="zh-CN" sz="2800" dirty="0"/>
              <a:t>      A simple grammar for the strings of balanced parentheses:</a:t>
            </a:r>
          </a:p>
          <a:p>
            <a:pPr marL="0" indent="0" algn="just">
              <a:buNone/>
            </a:pPr>
            <a:endParaRPr lang="zh-CN" altLang="en-US" dirty="0"/>
          </a:p>
        </p:txBody>
      </p:sp>
      <p:grpSp>
        <p:nvGrpSpPr>
          <p:cNvPr id="6" name="组合 5">
            <a:extLst>
              <a:ext uri="{FF2B5EF4-FFF2-40B4-BE49-F238E27FC236}">
                <a16:creationId xmlns:a16="http://schemas.microsoft.com/office/drawing/2014/main" id="{E42F9DDB-88C2-4016-A505-247720657831}"/>
              </a:ext>
            </a:extLst>
          </p:cNvPr>
          <p:cNvGrpSpPr/>
          <p:nvPr/>
        </p:nvGrpSpPr>
        <p:grpSpPr>
          <a:xfrm>
            <a:off x="304600" y="3900879"/>
            <a:ext cx="8534799" cy="2800657"/>
            <a:chOff x="1435017" y="3895087"/>
            <a:chExt cx="8534799" cy="2800657"/>
          </a:xfrm>
        </p:grpSpPr>
        <p:pic>
          <p:nvPicPr>
            <p:cNvPr id="7" name="图片 6">
              <a:extLst>
                <a:ext uri="{FF2B5EF4-FFF2-40B4-BE49-F238E27FC236}">
                  <a16:creationId xmlns:a16="http://schemas.microsoft.com/office/drawing/2014/main" id="{ACF6137B-3087-462A-8D4A-38F3E0FF0BA4}"/>
                </a:ext>
              </a:extLst>
            </p:cNvPr>
            <p:cNvPicPr>
              <a:picLocks noChangeAspect="1"/>
            </p:cNvPicPr>
            <p:nvPr/>
          </p:nvPicPr>
          <p:blipFill>
            <a:blip r:embed="rId2"/>
            <a:stretch>
              <a:fillRect/>
            </a:stretch>
          </p:blipFill>
          <p:spPr>
            <a:xfrm>
              <a:off x="1435017" y="5057278"/>
              <a:ext cx="1797142" cy="476274"/>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A13B8090-E559-4241-8711-D2689C691D0F}"/>
                </a:ext>
              </a:extLst>
            </p:cNvPr>
            <p:cNvPicPr>
              <a:picLocks noChangeAspect="1"/>
            </p:cNvPicPr>
            <p:nvPr/>
          </p:nvPicPr>
          <p:blipFill>
            <a:blip r:embed="rId3"/>
            <a:stretch>
              <a:fillRect/>
            </a:stretch>
          </p:blipFill>
          <p:spPr>
            <a:xfrm>
              <a:off x="3489096" y="3895087"/>
              <a:ext cx="6480720" cy="2800657"/>
            </a:xfrm>
            <a:prstGeom prst="rect">
              <a:avLst/>
            </a:prstGeom>
          </p:spPr>
        </p:pic>
      </p:grpSp>
    </p:spTree>
    <p:extLst>
      <p:ext uri="{BB962C8B-B14F-4D97-AF65-F5344CB8AC3E}">
        <p14:creationId xmlns:p14="http://schemas.microsoft.com/office/powerpoint/2010/main" val="267167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DA02E-38C8-4511-9605-6D9351E819F5}"/>
              </a:ext>
            </a:extLst>
          </p:cNvPr>
          <p:cNvSpPr>
            <a:spLocks noGrp="1"/>
          </p:cNvSpPr>
          <p:nvPr>
            <p:ph type="title"/>
          </p:nvPr>
        </p:nvSpPr>
        <p:spPr/>
        <p:txBody>
          <a:bodyPr/>
          <a:lstStyle/>
          <a:p>
            <a:r>
              <a:rPr lang="en-US" altLang="zh-CN" dirty="0"/>
              <a:t>4.2 LL(1) PARSING</a:t>
            </a:r>
            <a:endParaRPr lang="zh-CN" altLang="en-US" b="1" dirty="0"/>
          </a:p>
        </p:txBody>
      </p:sp>
      <p:sp>
        <p:nvSpPr>
          <p:cNvPr id="3" name="内容占位符 2">
            <a:extLst>
              <a:ext uri="{FF2B5EF4-FFF2-40B4-BE49-F238E27FC236}">
                <a16:creationId xmlns:a16="http://schemas.microsoft.com/office/drawing/2014/main" id="{1B38BAFB-232E-47F3-A84B-87DF38CE833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33B4DA1-2BB7-4D8B-818B-98BA60AC6960}"/>
              </a:ext>
            </a:extLst>
          </p:cNvPr>
          <p:cNvPicPr>
            <a:picLocks noChangeAspect="1"/>
          </p:cNvPicPr>
          <p:nvPr/>
        </p:nvPicPr>
        <p:blipFill>
          <a:blip r:embed="rId3"/>
          <a:stretch>
            <a:fillRect/>
          </a:stretch>
        </p:blipFill>
        <p:spPr>
          <a:xfrm>
            <a:off x="434832" y="1600200"/>
            <a:ext cx="8362755" cy="748680"/>
          </a:xfrm>
          <a:prstGeom prst="rect">
            <a:avLst/>
          </a:prstGeom>
        </p:spPr>
      </p:pic>
      <p:pic>
        <p:nvPicPr>
          <p:cNvPr id="7" name="图片 6">
            <a:extLst>
              <a:ext uri="{FF2B5EF4-FFF2-40B4-BE49-F238E27FC236}">
                <a16:creationId xmlns:a16="http://schemas.microsoft.com/office/drawing/2014/main" id="{AE033752-DA1E-415E-91F3-59CD462BF8D1}"/>
              </a:ext>
            </a:extLst>
          </p:cNvPr>
          <p:cNvPicPr>
            <a:picLocks noChangeAspect="1"/>
          </p:cNvPicPr>
          <p:nvPr/>
        </p:nvPicPr>
        <p:blipFill>
          <a:blip r:embed="rId4"/>
          <a:stretch>
            <a:fillRect/>
          </a:stretch>
        </p:blipFill>
        <p:spPr>
          <a:xfrm>
            <a:off x="1743213" y="2428948"/>
            <a:ext cx="5994179" cy="1640742"/>
          </a:xfrm>
          <a:prstGeom prst="rect">
            <a:avLst/>
          </a:prstGeom>
        </p:spPr>
      </p:pic>
      <p:pic>
        <p:nvPicPr>
          <p:cNvPr id="9" name="图片 8">
            <a:extLst>
              <a:ext uri="{FF2B5EF4-FFF2-40B4-BE49-F238E27FC236}">
                <a16:creationId xmlns:a16="http://schemas.microsoft.com/office/drawing/2014/main" id="{45F5A653-E47F-4634-BC47-5C85847873B1}"/>
              </a:ext>
            </a:extLst>
          </p:cNvPr>
          <p:cNvPicPr>
            <a:picLocks noChangeAspect="1"/>
          </p:cNvPicPr>
          <p:nvPr/>
        </p:nvPicPr>
        <p:blipFill>
          <a:blip r:embed="rId5"/>
          <a:stretch>
            <a:fillRect/>
          </a:stretch>
        </p:blipFill>
        <p:spPr>
          <a:xfrm>
            <a:off x="434832" y="4149758"/>
            <a:ext cx="8566206" cy="1035111"/>
          </a:xfrm>
          <a:prstGeom prst="rect">
            <a:avLst/>
          </a:prstGeom>
        </p:spPr>
      </p:pic>
      <p:pic>
        <p:nvPicPr>
          <p:cNvPr id="11" name="图片 10">
            <a:extLst>
              <a:ext uri="{FF2B5EF4-FFF2-40B4-BE49-F238E27FC236}">
                <a16:creationId xmlns:a16="http://schemas.microsoft.com/office/drawing/2014/main" id="{B870AE4F-A826-4A91-933E-D02A8956FBE0}"/>
              </a:ext>
            </a:extLst>
          </p:cNvPr>
          <p:cNvPicPr>
            <a:picLocks noChangeAspect="1"/>
          </p:cNvPicPr>
          <p:nvPr/>
        </p:nvPicPr>
        <p:blipFill>
          <a:blip r:embed="rId6"/>
          <a:stretch>
            <a:fillRect/>
          </a:stretch>
        </p:blipFill>
        <p:spPr>
          <a:xfrm>
            <a:off x="1555595" y="5490407"/>
            <a:ext cx="6032810" cy="330217"/>
          </a:xfrm>
          <a:prstGeom prst="rect">
            <a:avLst/>
          </a:prstGeom>
        </p:spPr>
      </p:pic>
    </p:spTree>
    <p:extLst>
      <p:ext uri="{BB962C8B-B14F-4D97-AF65-F5344CB8AC3E}">
        <p14:creationId xmlns:p14="http://schemas.microsoft.com/office/powerpoint/2010/main" val="1199026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57BF7-C388-4E37-9C19-6905D0B123E7}"/>
              </a:ext>
            </a:extLst>
          </p:cNvPr>
          <p:cNvSpPr>
            <a:spLocks noGrp="1"/>
          </p:cNvSpPr>
          <p:nvPr>
            <p:ph type="title"/>
          </p:nvPr>
        </p:nvSpPr>
        <p:spPr/>
        <p:txBody>
          <a:bodyPr/>
          <a:lstStyle/>
          <a:p>
            <a:r>
              <a:rPr lang="en-US" altLang="zh-CN" dirty="0"/>
              <a:t>4.2 LL(1) PARSING</a:t>
            </a:r>
            <a:endParaRPr lang="zh-CN" altLang="en-US" dirty="0"/>
          </a:p>
        </p:txBody>
      </p:sp>
      <p:sp>
        <p:nvSpPr>
          <p:cNvPr id="3" name="内容占位符 2">
            <a:extLst>
              <a:ext uri="{FF2B5EF4-FFF2-40B4-BE49-F238E27FC236}">
                <a16:creationId xmlns:a16="http://schemas.microsoft.com/office/drawing/2014/main" id="{8B5F4468-B107-498B-8779-40B445892DF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96F483A-2A82-4DB2-A263-0A2917886AB9}"/>
              </a:ext>
            </a:extLst>
          </p:cNvPr>
          <p:cNvPicPr>
            <a:picLocks noChangeAspect="1"/>
          </p:cNvPicPr>
          <p:nvPr/>
        </p:nvPicPr>
        <p:blipFill>
          <a:blip r:embed="rId2"/>
          <a:stretch>
            <a:fillRect/>
          </a:stretch>
        </p:blipFill>
        <p:spPr>
          <a:xfrm>
            <a:off x="107504" y="1548015"/>
            <a:ext cx="7521889" cy="2468462"/>
          </a:xfrm>
          <a:prstGeom prst="rect">
            <a:avLst/>
          </a:prstGeom>
        </p:spPr>
      </p:pic>
      <p:pic>
        <p:nvPicPr>
          <p:cNvPr id="7" name="图片 6">
            <a:extLst>
              <a:ext uri="{FF2B5EF4-FFF2-40B4-BE49-F238E27FC236}">
                <a16:creationId xmlns:a16="http://schemas.microsoft.com/office/drawing/2014/main" id="{957CB11F-01C1-480C-B61A-8385759CD96F}"/>
              </a:ext>
            </a:extLst>
          </p:cNvPr>
          <p:cNvPicPr>
            <a:picLocks noChangeAspect="1"/>
          </p:cNvPicPr>
          <p:nvPr/>
        </p:nvPicPr>
        <p:blipFill>
          <a:blip r:embed="rId3"/>
          <a:stretch>
            <a:fillRect/>
          </a:stretch>
        </p:blipFill>
        <p:spPr>
          <a:xfrm>
            <a:off x="222369" y="4084536"/>
            <a:ext cx="8464431" cy="1101960"/>
          </a:xfrm>
          <a:prstGeom prst="rect">
            <a:avLst/>
          </a:prstGeom>
        </p:spPr>
      </p:pic>
    </p:spTree>
    <p:extLst>
      <p:ext uri="{BB962C8B-B14F-4D97-AF65-F5344CB8AC3E}">
        <p14:creationId xmlns:p14="http://schemas.microsoft.com/office/powerpoint/2010/main" val="462243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D2B69-BAF0-4C98-9878-D663D58781C5}"/>
              </a:ext>
            </a:extLst>
          </p:cNvPr>
          <p:cNvSpPr>
            <a:spLocks noGrp="1"/>
          </p:cNvSpPr>
          <p:nvPr>
            <p:ph type="title"/>
          </p:nvPr>
        </p:nvSpPr>
        <p:spPr/>
        <p:txBody>
          <a:bodyPr>
            <a:normAutofit fontScale="90000"/>
          </a:bodyPr>
          <a:lstStyle/>
          <a:p>
            <a:r>
              <a:rPr lang="en-US" altLang="zh-CN" dirty="0"/>
              <a:t>The LL(1) Parsing Table and Algorithm</a:t>
            </a:r>
            <a:endParaRPr lang="zh-CN" altLang="en-US" dirty="0"/>
          </a:p>
        </p:txBody>
      </p:sp>
      <p:sp>
        <p:nvSpPr>
          <p:cNvPr id="3" name="内容占位符 2">
            <a:extLst>
              <a:ext uri="{FF2B5EF4-FFF2-40B4-BE49-F238E27FC236}">
                <a16:creationId xmlns:a16="http://schemas.microsoft.com/office/drawing/2014/main" id="{41A1F3AF-4744-417B-BF24-7E208203EDA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78573B79-BC15-47F8-B7C5-17F86150BAB6}"/>
              </a:ext>
            </a:extLst>
          </p:cNvPr>
          <p:cNvPicPr>
            <a:picLocks noChangeAspect="1"/>
          </p:cNvPicPr>
          <p:nvPr/>
        </p:nvPicPr>
        <p:blipFill>
          <a:blip r:embed="rId2"/>
          <a:stretch>
            <a:fillRect/>
          </a:stretch>
        </p:blipFill>
        <p:spPr>
          <a:xfrm>
            <a:off x="405363" y="1600200"/>
            <a:ext cx="8487118" cy="1060890"/>
          </a:xfrm>
          <a:prstGeom prst="rect">
            <a:avLst/>
          </a:prstGeom>
        </p:spPr>
      </p:pic>
      <p:pic>
        <p:nvPicPr>
          <p:cNvPr id="7" name="图片 6">
            <a:extLst>
              <a:ext uri="{FF2B5EF4-FFF2-40B4-BE49-F238E27FC236}">
                <a16:creationId xmlns:a16="http://schemas.microsoft.com/office/drawing/2014/main" id="{9BE3B483-BB28-45A7-856D-42CE05124F39}"/>
              </a:ext>
            </a:extLst>
          </p:cNvPr>
          <p:cNvPicPr>
            <a:picLocks noChangeAspect="1"/>
          </p:cNvPicPr>
          <p:nvPr/>
        </p:nvPicPr>
        <p:blipFill>
          <a:blip r:embed="rId3"/>
          <a:stretch>
            <a:fillRect/>
          </a:stretch>
        </p:blipFill>
        <p:spPr>
          <a:xfrm>
            <a:off x="251519" y="2773799"/>
            <a:ext cx="5537485" cy="749339"/>
          </a:xfrm>
          <a:prstGeom prst="rect">
            <a:avLst/>
          </a:prstGeom>
        </p:spPr>
      </p:pic>
      <p:pic>
        <p:nvPicPr>
          <p:cNvPr id="9" name="图片 8">
            <a:extLst>
              <a:ext uri="{FF2B5EF4-FFF2-40B4-BE49-F238E27FC236}">
                <a16:creationId xmlns:a16="http://schemas.microsoft.com/office/drawing/2014/main" id="{501C9E0F-DCC9-44B7-A3FC-26683CAFD7A2}"/>
              </a:ext>
            </a:extLst>
          </p:cNvPr>
          <p:cNvPicPr>
            <a:picLocks noChangeAspect="1"/>
          </p:cNvPicPr>
          <p:nvPr/>
        </p:nvPicPr>
        <p:blipFill>
          <a:blip r:embed="rId4"/>
          <a:stretch>
            <a:fillRect/>
          </a:stretch>
        </p:blipFill>
        <p:spPr>
          <a:xfrm>
            <a:off x="899592" y="3523138"/>
            <a:ext cx="6731358" cy="818144"/>
          </a:xfrm>
          <a:prstGeom prst="rect">
            <a:avLst/>
          </a:prstGeom>
        </p:spPr>
      </p:pic>
      <p:grpSp>
        <p:nvGrpSpPr>
          <p:cNvPr id="14" name="组合 13">
            <a:extLst>
              <a:ext uri="{FF2B5EF4-FFF2-40B4-BE49-F238E27FC236}">
                <a16:creationId xmlns:a16="http://schemas.microsoft.com/office/drawing/2014/main" id="{B630FCFB-5376-49B9-9A49-0EAC7DE90E29}"/>
              </a:ext>
            </a:extLst>
          </p:cNvPr>
          <p:cNvGrpSpPr/>
          <p:nvPr/>
        </p:nvGrpSpPr>
        <p:grpSpPr>
          <a:xfrm>
            <a:off x="218851" y="4410460"/>
            <a:ext cx="8706297" cy="2252774"/>
            <a:chOff x="176580" y="4515557"/>
            <a:chExt cx="8706297" cy="2252774"/>
          </a:xfrm>
        </p:grpSpPr>
        <p:pic>
          <p:nvPicPr>
            <p:cNvPr id="11" name="图片 10">
              <a:extLst>
                <a:ext uri="{FF2B5EF4-FFF2-40B4-BE49-F238E27FC236}">
                  <a16:creationId xmlns:a16="http://schemas.microsoft.com/office/drawing/2014/main" id="{0A0FF6DC-B1F6-471C-B24F-4475E57F129D}"/>
                </a:ext>
              </a:extLst>
            </p:cNvPr>
            <p:cNvPicPr>
              <a:picLocks noChangeAspect="1"/>
            </p:cNvPicPr>
            <p:nvPr/>
          </p:nvPicPr>
          <p:blipFill>
            <a:blip r:embed="rId5"/>
            <a:stretch>
              <a:fillRect/>
            </a:stretch>
          </p:blipFill>
          <p:spPr>
            <a:xfrm>
              <a:off x="176580" y="4515557"/>
              <a:ext cx="8706297" cy="1111307"/>
            </a:xfrm>
            <a:prstGeom prst="rect">
              <a:avLst/>
            </a:prstGeom>
          </p:spPr>
        </p:pic>
        <p:pic>
          <p:nvPicPr>
            <p:cNvPr id="13" name="图片 12">
              <a:extLst>
                <a:ext uri="{FF2B5EF4-FFF2-40B4-BE49-F238E27FC236}">
                  <a16:creationId xmlns:a16="http://schemas.microsoft.com/office/drawing/2014/main" id="{749896EA-402B-432E-B5E2-D00FF146DCFC}"/>
                </a:ext>
              </a:extLst>
            </p:cNvPr>
            <p:cNvPicPr>
              <a:picLocks noChangeAspect="1"/>
            </p:cNvPicPr>
            <p:nvPr/>
          </p:nvPicPr>
          <p:blipFill>
            <a:blip r:embed="rId6"/>
            <a:stretch>
              <a:fillRect/>
            </a:stretch>
          </p:blipFill>
          <p:spPr>
            <a:xfrm>
              <a:off x="683568" y="5726877"/>
              <a:ext cx="6077262" cy="1041454"/>
            </a:xfrm>
            <a:prstGeom prst="rect">
              <a:avLst/>
            </a:prstGeom>
          </p:spPr>
        </p:pic>
      </p:grpSp>
    </p:spTree>
    <p:extLst>
      <p:ext uri="{BB962C8B-B14F-4D97-AF65-F5344CB8AC3E}">
        <p14:creationId xmlns:p14="http://schemas.microsoft.com/office/powerpoint/2010/main" val="413114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C4158E-7C75-4A87-B448-49674017E572}"/>
              </a:ext>
            </a:extLst>
          </p:cNvPr>
          <p:cNvSpPr>
            <a:spLocks noGrp="1"/>
          </p:cNvSpPr>
          <p:nvPr>
            <p:ph type="title"/>
          </p:nvPr>
        </p:nvSpPr>
        <p:spPr/>
        <p:txBody>
          <a:bodyPr>
            <a:normAutofit fontScale="90000"/>
          </a:bodyPr>
          <a:lstStyle/>
          <a:p>
            <a:r>
              <a:rPr lang="en-US" altLang="zh-CN" dirty="0"/>
              <a:t>4.2.2 The LL(1) Parsing Table and Algorithm</a:t>
            </a:r>
            <a:endParaRPr lang="zh-CN" altLang="en-US" dirty="0"/>
          </a:p>
        </p:txBody>
      </p:sp>
      <p:sp>
        <p:nvSpPr>
          <p:cNvPr id="3" name="内容占位符 2">
            <a:extLst>
              <a:ext uri="{FF2B5EF4-FFF2-40B4-BE49-F238E27FC236}">
                <a16:creationId xmlns:a16="http://schemas.microsoft.com/office/drawing/2014/main" id="{D996EB82-6894-4465-B06F-940D3959AD0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8A75881-1B7C-4B1B-9132-036A6A3CC804}"/>
              </a:ext>
            </a:extLst>
          </p:cNvPr>
          <p:cNvPicPr>
            <a:picLocks noChangeAspect="1"/>
          </p:cNvPicPr>
          <p:nvPr/>
        </p:nvPicPr>
        <p:blipFill>
          <a:blip r:embed="rId2"/>
          <a:stretch>
            <a:fillRect/>
          </a:stretch>
        </p:blipFill>
        <p:spPr>
          <a:xfrm>
            <a:off x="187099" y="1473099"/>
            <a:ext cx="8769801" cy="1955901"/>
          </a:xfrm>
          <a:prstGeom prst="rect">
            <a:avLst/>
          </a:prstGeom>
        </p:spPr>
      </p:pic>
      <p:pic>
        <p:nvPicPr>
          <p:cNvPr id="7" name="图片 6">
            <a:extLst>
              <a:ext uri="{FF2B5EF4-FFF2-40B4-BE49-F238E27FC236}">
                <a16:creationId xmlns:a16="http://schemas.microsoft.com/office/drawing/2014/main" id="{9C68B628-FDA7-470B-BAC6-548DE1B13A6A}"/>
              </a:ext>
            </a:extLst>
          </p:cNvPr>
          <p:cNvPicPr>
            <a:picLocks noChangeAspect="1"/>
          </p:cNvPicPr>
          <p:nvPr/>
        </p:nvPicPr>
        <p:blipFill>
          <a:blip r:embed="rId3"/>
          <a:stretch>
            <a:fillRect/>
          </a:stretch>
        </p:blipFill>
        <p:spPr>
          <a:xfrm>
            <a:off x="424713" y="4112208"/>
            <a:ext cx="8262087" cy="1203329"/>
          </a:xfrm>
          <a:prstGeom prst="rect">
            <a:avLst/>
          </a:prstGeom>
          <a:ln>
            <a:solidFill>
              <a:schemeClr val="tx1">
                <a:lumMod val="95000"/>
                <a:lumOff val="5000"/>
              </a:schemeClr>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29910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Top-Down Parsing</a:t>
            </a:r>
            <a:endParaRPr lang="zh-CN" altLang="en-US" dirty="0"/>
          </a:p>
        </p:txBody>
      </p:sp>
      <p:sp>
        <p:nvSpPr>
          <p:cNvPr id="3" name="内容占位符 2"/>
          <p:cNvSpPr>
            <a:spLocks noGrp="1"/>
          </p:cNvSpPr>
          <p:nvPr>
            <p:ph idx="1"/>
          </p:nvPr>
        </p:nvSpPr>
        <p:spPr>
          <a:xfrm>
            <a:off x="467544" y="1412776"/>
            <a:ext cx="8229600" cy="4997151"/>
          </a:xfrm>
        </p:spPr>
        <p:txBody>
          <a:bodyPr>
            <a:noAutofit/>
          </a:bodyPr>
          <a:lstStyle/>
          <a:p>
            <a:pPr lvl="0"/>
            <a:r>
              <a:rPr lang="en-US" altLang="zh-CN" sz="2400" b="1" i="1" dirty="0"/>
              <a:t>Top-Down Parsing</a:t>
            </a:r>
            <a:endParaRPr lang="zh-CN" altLang="zh-CN" sz="2400" b="1" dirty="0"/>
          </a:p>
          <a:p>
            <a:pPr marL="0" indent="0">
              <a:buNone/>
            </a:pPr>
            <a:r>
              <a:rPr lang="en-US" altLang="zh-CN" sz="2000" dirty="0"/>
              <a:t>    It</a:t>
            </a:r>
            <a:r>
              <a:rPr lang="en-US" altLang="zh-CN" sz="2000" i="1" dirty="0"/>
              <a:t> </a:t>
            </a:r>
            <a:r>
              <a:rPr lang="en-US" altLang="zh-CN" sz="2000" dirty="0"/>
              <a:t>parses an input string of tokens by tracing out the steps in a leftmost derivation. And the implied traversal of the parse tree is a preorder traversal and, thus, occurs from the root to the leaves.</a:t>
            </a:r>
            <a:endParaRPr lang="zh-CN" altLang="zh-CN" sz="2000" dirty="0"/>
          </a:p>
          <a:p>
            <a:pPr lvl="0"/>
            <a:r>
              <a:rPr lang="en-US" altLang="zh-CN" sz="2400" b="1" i="1" dirty="0"/>
              <a:t>Two forms of Top-Down Parsers</a:t>
            </a:r>
            <a:endParaRPr lang="zh-CN" altLang="zh-CN" sz="2400" b="1" dirty="0"/>
          </a:p>
          <a:p>
            <a:pPr marL="0" indent="0" algn="just">
              <a:buNone/>
            </a:pPr>
            <a:r>
              <a:rPr lang="en-US" altLang="zh-CN" sz="2000" dirty="0"/>
              <a:t>     Predictive parsers: attempts to predict the next construction in the input string using one or more look-ahead tokens </a:t>
            </a:r>
            <a:endParaRPr lang="zh-CN" altLang="zh-CN" sz="2000" dirty="0"/>
          </a:p>
          <a:p>
            <a:pPr marL="0" indent="0" algn="just">
              <a:buNone/>
            </a:pPr>
            <a:r>
              <a:rPr lang="en-US" altLang="zh-CN" sz="2000" dirty="0"/>
              <a:t>    Backtracking parsers: try different possibilities for a parse of the input, backing up an arbitrary amount in the input if one possibility fails. It is more powerful but much slower, unsuitable for practical compilers.</a:t>
            </a:r>
          </a:p>
          <a:p>
            <a:pPr marL="0" indent="0" algn="just">
              <a:buNone/>
            </a:pPr>
            <a:r>
              <a:rPr lang="zh-CN" altLang="en-US" sz="2000" i="1" dirty="0"/>
              <a:t>     自顶向下的分析程序有两类：回溯分析程序</a:t>
            </a:r>
            <a:r>
              <a:rPr lang="en-US" altLang="zh-CN" sz="2000" i="1" dirty="0"/>
              <a:t>backtracking parser</a:t>
            </a:r>
            <a:r>
              <a:rPr lang="zh-CN" altLang="en-US" sz="2000" i="1" dirty="0"/>
              <a:t>和预测分析程序</a:t>
            </a:r>
            <a:r>
              <a:rPr lang="en-US" altLang="zh-CN" sz="2000" i="1" dirty="0"/>
              <a:t>predictive parser</a:t>
            </a:r>
            <a:r>
              <a:rPr lang="zh-CN" altLang="en-US" sz="2000" i="1" dirty="0"/>
              <a:t>。预测分析程序试图利用一个或多个先行记号来预测出输入串中的下一个构造，而回溯分析程序则试着分析其他可能的输入，当一种可能失败时就要求输入中备份任意数量的字符。虽然回溯分析程序比预测分析程序强大许多，但它们都非常慢。</a:t>
            </a:r>
            <a:endParaRPr lang="en-US" altLang="zh-CN" sz="2000" i="1" dirty="0"/>
          </a:p>
        </p:txBody>
      </p:sp>
    </p:spTree>
    <p:extLst>
      <p:ext uri="{BB962C8B-B14F-4D97-AF65-F5344CB8AC3E}">
        <p14:creationId xmlns:p14="http://schemas.microsoft.com/office/powerpoint/2010/main" val="17055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8DE40-37EF-49B8-AB85-C5637DA2F122}"/>
              </a:ext>
            </a:extLst>
          </p:cNvPr>
          <p:cNvSpPr>
            <a:spLocks noGrp="1"/>
          </p:cNvSpPr>
          <p:nvPr>
            <p:ph type="title"/>
          </p:nvPr>
        </p:nvSpPr>
        <p:spPr>
          <a:xfrm>
            <a:off x="457200" y="457795"/>
            <a:ext cx="8229600" cy="1143000"/>
          </a:xfrm>
        </p:spPr>
        <p:txBody>
          <a:bodyPr/>
          <a:lstStyle/>
          <a:p>
            <a:endParaRPr lang="zh-CN" altLang="en-US" dirty="0"/>
          </a:p>
        </p:txBody>
      </p:sp>
      <p:sp>
        <p:nvSpPr>
          <p:cNvPr id="3" name="内容占位符 2">
            <a:extLst>
              <a:ext uri="{FF2B5EF4-FFF2-40B4-BE49-F238E27FC236}">
                <a16:creationId xmlns:a16="http://schemas.microsoft.com/office/drawing/2014/main" id="{BC4918DB-BFE4-45FC-AD34-FBA62CEB3783}"/>
              </a:ext>
            </a:extLst>
          </p:cNvPr>
          <p:cNvSpPr>
            <a:spLocks noGrp="1"/>
          </p:cNvSpPr>
          <p:nvPr>
            <p:ph idx="1"/>
          </p:nvPr>
        </p:nvSpPr>
        <p:spPr>
          <a:xfrm>
            <a:off x="457200" y="1783357"/>
            <a:ext cx="8229600" cy="4525963"/>
          </a:xfrm>
        </p:spPr>
        <p:txBody>
          <a:bodyPr/>
          <a:lstStyle/>
          <a:p>
            <a:endParaRPr lang="zh-CN" altLang="en-US"/>
          </a:p>
        </p:txBody>
      </p:sp>
      <p:grpSp>
        <p:nvGrpSpPr>
          <p:cNvPr id="7" name="组合 6">
            <a:extLst>
              <a:ext uri="{FF2B5EF4-FFF2-40B4-BE49-F238E27FC236}">
                <a16:creationId xmlns:a16="http://schemas.microsoft.com/office/drawing/2014/main" id="{80052CFB-08E1-4490-915B-DC7D0DF708D7}"/>
              </a:ext>
            </a:extLst>
          </p:cNvPr>
          <p:cNvGrpSpPr/>
          <p:nvPr/>
        </p:nvGrpSpPr>
        <p:grpSpPr>
          <a:xfrm>
            <a:off x="226823" y="457795"/>
            <a:ext cx="8690354" cy="5314602"/>
            <a:chOff x="226823" y="457795"/>
            <a:chExt cx="8690354" cy="5314602"/>
          </a:xfrm>
        </p:grpSpPr>
        <p:pic>
          <p:nvPicPr>
            <p:cNvPr id="4" name="图片 3">
              <a:extLst>
                <a:ext uri="{FF2B5EF4-FFF2-40B4-BE49-F238E27FC236}">
                  <a16:creationId xmlns:a16="http://schemas.microsoft.com/office/drawing/2014/main" id="{163F3745-A598-4B46-80C5-5F511F3A801D}"/>
                </a:ext>
              </a:extLst>
            </p:cNvPr>
            <p:cNvPicPr>
              <a:picLocks noChangeAspect="1"/>
            </p:cNvPicPr>
            <p:nvPr/>
          </p:nvPicPr>
          <p:blipFill>
            <a:blip r:embed="rId2"/>
            <a:stretch>
              <a:fillRect/>
            </a:stretch>
          </p:blipFill>
          <p:spPr>
            <a:xfrm>
              <a:off x="226823" y="1791933"/>
              <a:ext cx="8690354" cy="3260384"/>
            </a:xfrm>
            <a:prstGeom prst="rect">
              <a:avLst/>
            </a:prstGeom>
          </p:spPr>
        </p:pic>
        <p:pic>
          <p:nvPicPr>
            <p:cNvPr id="5" name="图片 4">
              <a:extLst>
                <a:ext uri="{FF2B5EF4-FFF2-40B4-BE49-F238E27FC236}">
                  <a16:creationId xmlns:a16="http://schemas.microsoft.com/office/drawing/2014/main" id="{87BEF85B-1ECE-4CAC-B6B9-BE092F2E4423}"/>
                </a:ext>
              </a:extLst>
            </p:cNvPr>
            <p:cNvPicPr>
              <a:picLocks noChangeAspect="1"/>
            </p:cNvPicPr>
            <p:nvPr/>
          </p:nvPicPr>
          <p:blipFill>
            <a:blip r:embed="rId3"/>
            <a:stretch>
              <a:fillRect/>
            </a:stretch>
          </p:blipFill>
          <p:spPr>
            <a:xfrm>
              <a:off x="704710" y="1350650"/>
              <a:ext cx="5537485" cy="749339"/>
            </a:xfrm>
            <a:prstGeom prst="rect">
              <a:avLst/>
            </a:prstGeom>
          </p:spPr>
        </p:pic>
        <p:sp>
          <p:nvSpPr>
            <p:cNvPr id="6" name="矩形 5">
              <a:extLst>
                <a:ext uri="{FF2B5EF4-FFF2-40B4-BE49-F238E27FC236}">
                  <a16:creationId xmlns:a16="http://schemas.microsoft.com/office/drawing/2014/main" id="{55359B27-D8E2-4C49-B60C-203DCA3E24B2}"/>
                </a:ext>
              </a:extLst>
            </p:cNvPr>
            <p:cNvSpPr/>
            <p:nvPr/>
          </p:nvSpPr>
          <p:spPr>
            <a:xfrm>
              <a:off x="226823" y="457795"/>
              <a:ext cx="8690354" cy="53146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8689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96AFE4-22B6-4B63-AA7C-BAD38C59AA11}"/>
              </a:ext>
            </a:extLst>
          </p:cNvPr>
          <p:cNvSpPr>
            <a:spLocks noGrp="1"/>
          </p:cNvSpPr>
          <p:nvPr>
            <p:ph type="title"/>
          </p:nvPr>
        </p:nvSpPr>
        <p:spPr/>
        <p:txBody>
          <a:bodyPr/>
          <a:lstStyle/>
          <a:p>
            <a:r>
              <a:rPr lang="en-US" altLang="zh-CN" dirty="0"/>
              <a:t>Definition of LL(1) Grammar:</a:t>
            </a:r>
            <a:endParaRPr lang="zh-CN" altLang="en-US" dirty="0"/>
          </a:p>
        </p:txBody>
      </p:sp>
      <p:sp>
        <p:nvSpPr>
          <p:cNvPr id="3" name="内容占位符 2">
            <a:extLst>
              <a:ext uri="{FF2B5EF4-FFF2-40B4-BE49-F238E27FC236}">
                <a16:creationId xmlns:a16="http://schemas.microsoft.com/office/drawing/2014/main" id="{16F84C08-D8F7-4F58-8476-F9391F3CE43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80BD548C-799D-460D-AD4A-BA738FF9AA3D}"/>
              </a:ext>
            </a:extLst>
          </p:cNvPr>
          <p:cNvPicPr>
            <a:picLocks noChangeAspect="1"/>
          </p:cNvPicPr>
          <p:nvPr/>
        </p:nvPicPr>
        <p:blipFill>
          <a:blip r:embed="rId2"/>
          <a:stretch>
            <a:fillRect/>
          </a:stretch>
        </p:blipFill>
        <p:spPr>
          <a:xfrm>
            <a:off x="457200" y="327724"/>
            <a:ext cx="8180952" cy="1342857"/>
          </a:xfrm>
          <a:prstGeom prst="rect">
            <a:avLst/>
          </a:prstGeom>
        </p:spPr>
      </p:pic>
      <p:pic>
        <p:nvPicPr>
          <p:cNvPr id="5" name="图片 4">
            <a:extLst>
              <a:ext uri="{FF2B5EF4-FFF2-40B4-BE49-F238E27FC236}">
                <a16:creationId xmlns:a16="http://schemas.microsoft.com/office/drawing/2014/main" id="{F317BC1A-C535-4250-9B89-8332DCBA00A3}"/>
              </a:ext>
            </a:extLst>
          </p:cNvPr>
          <p:cNvPicPr>
            <a:picLocks noChangeAspect="1"/>
          </p:cNvPicPr>
          <p:nvPr/>
        </p:nvPicPr>
        <p:blipFill>
          <a:blip r:embed="rId3"/>
          <a:stretch>
            <a:fillRect/>
          </a:stretch>
        </p:blipFill>
        <p:spPr>
          <a:xfrm>
            <a:off x="2999871" y="1800057"/>
            <a:ext cx="5904656" cy="4831993"/>
          </a:xfrm>
          <a:prstGeom prst="rect">
            <a:avLst/>
          </a:prstGeom>
          <a:ln>
            <a:solidFill>
              <a:schemeClr val="accent3">
                <a:lumMod val="50000"/>
              </a:schemeClr>
            </a:solidFill>
          </a:ln>
        </p:spPr>
      </p:pic>
      <p:sp>
        <p:nvSpPr>
          <p:cNvPr id="6" name="矩形 5">
            <a:extLst>
              <a:ext uri="{FF2B5EF4-FFF2-40B4-BE49-F238E27FC236}">
                <a16:creationId xmlns:a16="http://schemas.microsoft.com/office/drawing/2014/main" id="{00AC1137-F0EC-45FA-B0E0-9ADCA048CFB6}"/>
              </a:ext>
            </a:extLst>
          </p:cNvPr>
          <p:cNvSpPr/>
          <p:nvPr/>
        </p:nvSpPr>
        <p:spPr>
          <a:xfrm>
            <a:off x="239473" y="3464276"/>
            <a:ext cx="2602632"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just"/>
            <a:r>
              <a:rPr lang="en-US" altLang="zh-CN" b="1" dirty="0">
                <a:solidFill>
                  <a:schemeClr val="tx1">
                    <a:lumMod val="95000"/>
                    <a:lumOff val="5000"/>
                  </a:schemeClr>
                </a:solidFill>
                <a:latin typeface="Times New Roman" panose="02020603050405020304" pitchFamily="18" charset="0"/>
                <a:cs typeface="Times New Roman" panose="02020603050405020304" pitchFamily="18" charset="0"/>
              </a:rPr>
              <a:t>A Parsing Algorithm Using the LL(1) Parsing Table:</a:t>
            </a:r>
            <a:endParaRPr lang="zh-CN" altLang="en-US"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13B0B-69FE-478D-AF89-A4AA2D187BBD}"/>
              </a:ext>
            </a:extLst>
          </p:cNvPr>
          <p:cNvSpPr>
            <a:spLocks noGrp="1"/>
          </p:cNvSpPr>
          <p:nvPr>
            <p:ph type="title"/>
          </p:nvPr>
        </p:nvSpPr>
        <p:spPr/>
        <p:txBody>
          <a:bodyPr>
            <a:normAutofit fontScale="90000"/>
          </a:bodyPr>
          <a:lstStyle/>
          <a:p>
            <a:r>
              <a:rPr lang="en-US" altLang="zh-CN" dirty="0"/>
              <a:t>The LL(1) Parsing Table and Algorithm</a:t>
            </a:r>
            <a:endParaRPr lang="zh-CN" altLang="en-US" dirty="0"/>
          </a:p>
        </p:txBody>
      </p:sp>
      <p:sp>
        <p:nvSpPr>
          <p:cNvPr id="3" name="内容占位符 2">
            <a:extLst>
              <a:ext uri="{FF2B5EF4-FFF2-40B4-BE49-F238E27FC236}">
                <a16:creationId xmlns:a16="http://schemas.microsoft.com/office/drawing/2014/main" id="{2624B34B-AF6E-4DEA-8E1B-3F7724E96BF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76E2865-91E1-4A00-B29D-14DF459CEE4B}"/>
              </a:ext>
            </a:extLst>
          </p:cNvPr>
          <p:cNvPicPr>
            <a:picLocks noChangeAspect="1"/>
          </p:cNvPicPr>
          <p:nvPr/>
        </p:nvPicPr>
        <p:blipFill>
          <a:blip r:embed="rId2"/>
          <a:stretch>
            <a:fillRect/>
          </a:stretch>
        </p:blipFill>
        <p:spPr>
          <a:xfrm>
            <a:off x="611560" y="1600200"/>
            <a:ext cx="6446132" cy="1684784"/>
          </a:xfrm>
          <a:prstGeom prst="rect">
            <a:avLst/>
          </a:prstGeom>
        </p:spPr>
      </p:pic>
      <p:pic>
        <p:nvPicPr>
          <p:cNvPr id="5" name="图片 4">
            <a:extLst>
              <a:ext uri="{FF2B5EF4-FFF2-40B4-BE49-F238E27FC236}">
                <a16:creationId xmlns:a16="http://schemas.microsoft.com/office/drawing/2014/main" id="{D9D0881B-AB84-4766-B982-64A2F3B15BA6}"/>
              </a:ext>
            </a:extLst>
          </p:cNvPr>
          <p:cNvPicPr>
            <a:picLocks noChangeAspect="1"/>
          </p:cNvPicPr>
          <p:nvPr/>
        </p:nvPicPr>
        <p:blipFill>
          <a:blip r:embed="rId3"/>
          <a:stretch>
            <a:fillRect/>
          </a:stretch>
        </p:blipFill>
        <p:spPr>
          <a:xfrm>
            <a:off x="341784" y="3486273"/>
            <a:ext cx="8460432" cy="3054753"/>
          </a:xfrm>
          <a:prstGeom prst="rect">
            <a:avLst/>
          </a:prstGeom>
        </p:spPr>
      </p:pic>
      <p:sp>
        <p:nvSpPr>
          <p:cNvPr id="6" name="矩形 5">
            <a:extLst>
              <a:ext uri="{FF2B5EF4-FFF2-40B4-BE49-F238E27FC236}">
                <a16:creationId xmlns:a16="http://schemas.microsoft.com/office/drawing/2014/main" id="{692836C2-133C-48CA-A3F9-DD76F3B3771F}"/>
              </a:ext>
            </a:extLst>
          </p:cNvPr>
          <p:cNvSpPr/>
          <p:nvPr/>
        </p:nvSpPr>
        <p:spPr>
          <a:xfrm>
            <a:off x="1619672" y="3789040"/>
            <a:ext cx="7067128" cy="2664296"/>
          </a:xfrm>
          <a:prstGeom prst="rect">
            <a:avLst/>
          </a:prstGeom>
          <a:solidFill>
            <a:schemeClr val="bg1"/>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2575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BA0EF-3602-4222-891B-9C15119317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A3D11C0-7E62-4701-BC14-2028D67D7C8C}"/>
              </a:ext>
            </a:extLst>
          </p:cNvPr>
          <p:cNvSpPr>
            <a:spLocks noGrp="1"/>
          </p:cNvSpPr>
          <p:nvPr>
            <p:ph idx="1"/>
          </p:nvPr>
        </p:nvSpPr>
        <p:spPr>
          <a:xfrm>
            <a:off x="457200" y="260648"/>
            <a:ext cx="8229600" cy="4525963"/>
          </a:xfrm>
        </p:spPr>
        <p:txBody>
          <a:bodyPr/>
          <a:lstStyle/>
          <a:p>
            <a:endParaRPr lang="zh-CN" altLang="en-US"/>
          </a:p>
        </p:txBody>
      </p:sp>
      <p:pic>
        <p:nvPicPr>
          <p:cNvPr id="4" name="图片 3">
            <a:extLst>
              <a:ext uri="{FF2B5EF4-FFF2-40B4-BE49-F238E27FC236}">
                <a16:creationId xmlns:a16="http://schemas.microsoft.com/office/drawing/2014/main" id="{03FB3F59-E154-44A3-A1E9-F377D16A5544}"/>
              </a:ext>
            </a:extLst>
          </p:cNvPr>
          <p:cNvPicPr>
            <a:picLocks noChangeAspect="1"/>
          </p:cNvPicPr>
          <p:nvPr/>
        </p:nvPicPr>
        <p:blipFill>
          <a:blip r:embed="rId2"/>
          <a:stretch>
            <a:fillRect/>
          </a:stretch>
        </p:blipFill>
        <p:spPr>
          <a:xfrm>
            <a:off x="172187" y="283791"/>
            <a:ext cx="8720293" cy="2186191"/>
          </a:xfrm>
          <a:prstGeom prst="rect">
            <a:avLst/>
          </a:prstGeom>
        </p:spPr>
      </p:pic>
      <p:pic>
        <p:nvPicPr>
          <p:cNvPr id="5" name="图片 4">
            <a:extLst>
              <a:ext uri="{FF2B5EF4-FFF2-40B4-BE49-F238E27FC236}">
                <a16:creationId xmlns:a16="http://schemas.microsoft.com/office/drawing/2014/main" id="{5303CFA0-4CB3-409A-AE50-0A46C6BABF9A}"/>
              </a:ext>
            </a:extLst>
          </p:cNvPr>
          <p:cNvPicPr>
            <a:picLocks noChangeAspect="1"/>
          </p:cNvPicPr>
          <p:nvPr/>
        </p:nvPicPr>
        <p:blipFill>
          <a:blip r:embed="rId3"/>
          <a:stretch>
            <a:fillRect/>
          </a:stretch>
        </p:blipFill>
        <p:spPr>
          <a:xfrm>
            <a:off x="172187" y="2786003"/>
            <a:ext cx="8720293" cy="1219061"/>
          </a:xfrm>
          <a:prstGeom prst="rect">
            <a:avLst/>
          </a:prstGeom>
        </p:spPr>
      </p:pic>
      <p:pic>
        <p:nvPicPr>
          <p:cNvPr id="6" name="图片 5">
            <a:extLst>
              <a:ext uri="{FF2B5EF4-FFF2-40B4-BE49-F238E27FC236}">
                <a16:creationId xmlns:a16="http://schemas.microsoft.com/office/drawing/2014/main" id="{C619236A-3A14-4937-B054-41644C00FA9B}"/>
              </a:ext>
            </a:extLst>
          </p:cNvPr>
          <p:cNvPicPr>
            <a:picLocks noChangeAspect="1"/>
          </p:cNvPicPr>
          <p:nvPr/>
        </p:nvPicPr>
        <p:blipFill>
          <a:blip r:embed="rId4"/>
          <a:stretch>
            <a:fillRect/>
          </a:stretch>
        </p:blipFill>
        <p:spPr>
          <a:xfrm>
            <a:off x="86093" y="4155931"/>
            <a:ext cx="8892480" cy="1916720"/>
          </a:xfrm>
          <a:prstGeom prst="rect">
            <a:avLst/>
          </a:prstGeom>
        </p:spPr>
      </p:pic>
    </p:spTree>
    <p:extLst>
      <p:ext uri="{BB962C8B-B14F-4D97-AF65-F5344CB8AC3E}">
        <p14:creationId xmlns:p14="http://schemas.microsoft.com/office/powerpoint/2010/main" val="11970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16550-6146-46BA-9D72-FF49361DCD6A}"/>
              </a:ext>
            </a:extLst>
          </p:cNvPr>
          <p:cNvSpPr>
            <a:spLocks noGrp="1"/>
          </p:cNvSpPr>
          <p:nvPr>
            <p:ph type="title"/>
          </p:nvPr>
        </p:nvSpPr>
        <p:spPr>
          <a:xfrm>
            <a:off x="457200" y="260648"/>
            <a:ext cx="8229600" cy="1143000"/>
          </a:xfrm>
        </p:spPr>
        <p:txBody>
          <a:bodyPr/>
          <a:lstStyle/>
          <a:p>
            <a:endParaRPr lang="zh-CN" altLang="en-US"/>
          </a:p>
        </p:txBody>
      </p:sp>
      <p:sp>
        <p:nvSpPr>
          <p:cNvPr id="3" name="内容占位符 2">
            <a:extLst>
              <a:ext uri="{FF2B5EF4-FFF2-40B4-BE49-F238E27FC236}">
                <a16:creationId xmlns:a16="http://schemas.microsoft.com/office/drawing/2014/main" id="{06EF3444-FA09-4548-A08D-9D4317D38670}"/>
              </a:ext>
            </a:extLst>
          </p:cNvPr>
          <p:cNvSpPr>
            <a:spLocks noGrp="1"/>
          </p:cNvSpPr>
          <p:nvPr>
            <p:ph idx="1"/>
          </p:nvPr>
        </p:nvSpPr>
        <p:spPr>
          <a:xfrm>
            <a:off x="457200" y="1586210"/>
            <a:ext cx="8229600" cy="4525963"/>
          </a:xfrm>
        </p:spPr>
        <p:txBody>
          <a:bodyPr/>
          <a:lstStyle/>
          <a:p>
            <a:endParaRPr lang="zh-CN" altLang="en-US"/>
          </a:p>
        </p:txBody>
      </p:sp>
      <p:pic>
        <p:nvPicPr>
          <p:cNvPr id="4" name="图片 3">
            <a:extLst>
              <a:ext uri="{FF2B5EF4-FFF2-40B4-BE49-F238E27FC236}">
                <a16:creationId xmlns:a16="http://schemas.microsoft.com/office/drawing/2014/main" id="{595F6825-193D-4E0C-9866-0C5999C2C370}"/>
              </a:ext>
            </a:extLst>
          </p:cNvPr>
          <p:cNvPicPr>
            <a:picLocks noChangeAspect="1"/>
          </p:cNvPicPr>
          <p:nvPr/>
        </p:nvPicPr>
        <p:blipFill>
          <a:blip r:embed="rId2"/>
          <a:stretch>
            <a:fillRect/>
          </a:stretch>
        </p:blipFill>
        <p:spPr>
          <a:xfrm>
            <a:off x="504437" y="45854"/>
            <a:ext cx="8336858" cy="2519050"/>
          </a:xfrm>
          <a:prstGeom prst="rect">
            <a:avLst/>
          </a:prstGeom>
        </p:spPr>
      </p:pic>
      <p:pic>
        <p:nvPicPr>
          <p:cNvPr id="5" name="图片 4">
            <a:extLst>
              <a:ext uri="{FF2B5EF4-FFF2-40B4-BE49-F238E27FC236}">
                <a16:creationId xmlns:a16="http://schemas.microsoft.com/office/drawing/2014/main" id="{949B3A0E-2976-4699-B57A-873984DF083C}"/>
              </a:ext>
            </a:extLst>
          </p:cNvPr>
          <p:cNvPicPr>
            <a:picLocks noChangeAspect="1"/>
          </p:cNvPicPr>
          <p:nvPr/>
        </p:nvPicPr>
        <p:blipFill>
          <a:blip r:embed="rId3"/>
          <a:stretch>
            <a:fillRect/>
          </a:stretch>
        </p:blipFill>
        <p:spPr>
          <a:xfrm>
            <a:off x="467544" y="2478906"/>
            <a:ext cx="8336858" cy="4383297"/>
          </a:xfrm>
          <a:prstGeom prst="rect">
            <a:avLst/>
          </a:prstGeom>
        </p:spPr>
      </p:pic>
    </p:spTree>
    <p:extLst>
      <p:ext uri="{BB962C8B-B14F-4D97-AF65-F5344CB8AC3E}">
        <p14:creationId xmlns:p14="http://schemas.microsoft.com/office/powerpoint/2010/main" val="158488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1971D-D963-44DF-88A7-1AEF58E2DF50}"/>
              </a:ext>
            </a:extLst>
          </p:cNvPr>
          <p:cNvSpPr>
            <a:spLocks noGrp="1"/>
          </p:cNvSpPr>
          <p:nvPr>
            <p:ph type="title"/>
          </p:nvPr>
        </p:nvSpPr>
        <p:spPr/>
        <p:txBody>
          <a:bodyPr>
            <a:normAutofit fontScale="90000"/>
          </a:bodyPr>
          <a:lstStyle/>
          <a:p>
            <a:r>
              <a:rPr lang="en-US" altLang="zh-CN" dirty="0"/>
              <a:t>4.2.3 left Recursion Removal and Left Factoring</a:t>
            </a:r>
            <a:endParaRPr lang="zh-CN" altLang="en-US" dirty="0"/>
          </a:p>
        </p:txBody>
      </p:sp>
      <p:sp>
        <p:nvSpPr>
          <p:cNvPr id="3" name="内容占位符 2">
            <a:extLst>
              <a:ext uri="{FF2B5EF4-FFF2-40B4-BE49-F238E27FC236}">
                <a16:creationId xmlns:a16="http://schemas.microsoft.com/office/drawing/2014/main" id="{473F2A97-C7A8-4E04-9F34-8137642A937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0777312-C8D1-4759-A3EC-781F55FC6953}"/>
              </a:ext>
            </a:extLst>
          </p:cNvPr>
          <p:cNvPicPr>
            <a:picLocks noChangeAspect="1"/>
          </p:cNvPicPr>
          <p:nvPr/>
        </p:nvPicPr>
        <p:blipFill>
          <a:blip r:embed="rId2"/>
          <a:stretch>
            <a:fillRect/>
          </a:stretch>
        </p:blipFill>
        <p:spPr>
          <a:xfrm>
            <a:off x="251520" y="1600200"/>
            <a:ext cx="8435280" cy="1749764"/>
          </a:xfrm>
          <a:prstGeom prst="rect">
            <a:avLst/>
          </a:prstGeom>
        </p:spPr>
      </p:pic>
      <p:pic>
        <p:nvPicPr>
          <p:cNvPr id="5" name="图片 4">
            <a:extLst>
              <a:ext uri="{FF2B5EF4-FFF2-40B4-BE49-F238E27FC236}">
                <a16:creationId xmlns:a16="http://schemas.microsoft.com/office/drawing/2014/main" id="{E9E77B1E-A389-4570-82CE-480076E4D577}"/>
              </a:ext>
            </a:extLst>
          </p:cNvPr>
          <p:cNvPicPr>
            <a:picLocks noChangeAspect="1"/>
          </p:cNvPicPr>
          <p:nvPr/>
        </p:nvPicPr>
        <p:blipFill>
          <a:blip r:embed="rId3"/>
          <a:stretch>
            <a:fillRect/>
          </a:stretch>
        </p:blipFill>
        <p:spPr>
          <a:xfrm>
            <a:off x="135851" y="3572842"/>
            <a:ext cx="8666617" cy="2606233"/>
          </a:xfrm>
          <a:prstGeom prst="rect">
            <a:avLst/>
          </a:prstGeom>
        </p:spPr>
      </p:pic>
    </p:spTree>
    <p:extLst>
      <p:ext uri="{BB962C8B-B14F-4D97-AF65-F5344CB8AC3E}">
        <p14:creationId xmlns:p14="http://schemas.microsoft.com/office/powerpoint/2010/main" val="3196424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677A6-CBC1-4C57-B23F-03025E328DBC}"/>
              </a:ext>
            </a:extLst>
          </p:cNvPr>
          <p:cNvSpPr>
            <a:spLocks noGrp="1"/>
          </p:cNvSpPr>
          <p:nvPr>
            <p:ph type="title"/>
          </p:nvPr>
        </p:nvSpPr>
        <p:spPr/>
        <p:txBody>
          <a:bodyPr>
            <a:normAutofit/>
          </a:bodyPr>
          <a:lstStyle/>
          <a:p>
            <a:pPr lvl="0"/>
            <a:r>
              <a:rPr lang="en-US" altLang="zh-CN" b="1" dirty="0"/>
              <a:t>Left Recursion Removal</a:t>
            </a:r>
            <a:endParaRPr lang="zh-CN" altLang="zh-CN" dirty="0"/>
          </a:p>
        </p:txBody>
      </p:sp>
      <p:sp>
        <p:nvSpPr>
          <p:cNvPr id="3" name="内容占位符 2">
            <a:extLst>
              <a:ext uri="{FF2B5EF4-FFF2-40B4-BE49-F238E27FC236}">
                <a16:creationId xmlns:a16="http://schemas.microsoft.com/office/drawing/2014/main" id="{6BAE49AA-BF8D-4FD8-A616-A756A046CB12}"/>
              </a:ext>
            </a:extLst>
          </p:cNvPr>
          <p:cNvSpPr>
            <a:spLocks noGrp="1"/>
          </p:cNvSpPr>
          <p:nvPr>
            <p:ph idx="1"/>
          </p:nvPr>
        </p:nvSpPr>
        <p:spPr/>
        <p:txBody>
          <a:bodyPr>
            <a:normAutofit/>
          </a:bodyPr>
          <a:lstStyle/>
          <a:p>
            <a:r>
              <a:rPr lang="en-US" altLang="zh-CN" sz="2800" dirty="0"/>
              <a:t>Left recursion is commonly used to make operations left associative, as in the simple expression grammar, where</a:t>
            </a:r>
          </a:p>
          <a:p>
            <a:r>
              <a:rPr lang="en-US" altLang="zh-CN" dirty="0"/>
              <a:t> </a:t>
            </a:r>
            <a:r>
              <a:rPr lang="en-US" altLang="zh-CN" sz="2800" dirty="0"/>
              <a:t>exp → exp </a:t>
            </a:r>
            <a:r>
              <a:rPr lang="en-US" altLang="zh-CN" sz="2800" dirty="0" err="1"/>
              <a:t>addop</a:t>
            </a:r>
            <a:r>
              <a:rPr lang="en-US" altLang="zh-CN" sz="2800" dirty="0"/>
              <a:t> term | term</a:t>
            </a:r>
          </a:p>
          <a:p>
            <a:pPr marL="0" indent="0">
              <a:buNone/>
            </a:pPr>
            <a:r>
              <a:rPr lang="en-US" altLang="zh-CN" sz="2800" dirty="0"/>
              <a:t>     Immediate left recursion: the left recursion occurs only within the production of a single non-terminal.</a:t>
            </a:r>
          </a:p>
          <a:p>
            <a:pPr marL="0" indent="0">
              <a:buNone/>
            </a:pPr>
            <a:r>
              <a:rPr lang="en-US" altLang="zh-CN" dirty="0"/>
              <a:t>Indirect left recursion:</a:t>
            </a:r>
          </a:p>
          <a:p>
            <a:pPr marL="1438275" indent="0">
              <a:buNone/>
            </a:pPr>
            <a:r>
              <a:rPr lang="en-US" altLang="zh-CN" sz="2800" dirty="0"/>
              <a:t>A → Bb |…</a:t>
            </a:r>
          </a:p>
          <a:p>
            <a:pPr marL="1438275" indent="0">
              <a:buNone/>
            </a:pPr>
            <a:r>
              <a:rPr lang="en-US" altLang="zh-CN" sz="2800" dirty="0"/>
              <a:t>B → Aa |…</a:t>
            </a:r>
            <a:endParaRPr lang="zh-CN" altLang="en-US" sz="2000" dirty="0"/>
          </a:p>
        </p:txBody>
      </p:sp>
    </p:spTree>
    <p:extLst>
      <p:ext uri="{BB962C8B-B14F-4D97-AF65-F5344CB8AC3E}">
        <p14:creationId xmlns:p14="http://schemas.microsoft.com/office/powerpoint/2010/main" val="31856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F0384-DB0B-4A68-983E-7625AB44CF33}"/>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832AA78B-536F-416B-B423-5FCEDC78566C}"/>
              </a:ext>
            </a:extLst>
          </p:cNvPr>
          <p:cNvSpPr>
            <a:spLocks noGrp="1"/>
          </p:cNvSpPr>
          <p:nvPr>
            <p:ph idx="1"/>
          </p:nvPr>
        </p:nvSpPr>
        <p:spPr>
          <a:xfrm>
            <a:off x="457199" y="1431755"/>
            <a:ext cx="8229600" cy="4525963"/>
          </a:xfrm>
        </p:spPr>
        <p:txBody>
          <a:bodyPr/>
          <a:lstStyle/>
          <a:p>
            <a:endParaRPr lang="zh-CN" altLang="en-US" dirty="0"/>
          </a:p>
        </p:txBody>
      </p:sp>
      <p:pic>
        <p:nvPicPr>
          <p:cNvPr id="5" name="图片 4">
            <a:extLst>
              <a:ext uri="{FF2B5EF4-FFF2-40B4-BE49-F238E27FC236}">
                <a16:creationId xmlns:a16="http://schemas.microsoft.com/office/drawing/2014/main" id="{4B066944-EDE6-4DF2-ACD7-321378BDBB0C}"/>
              </a:ext>
            </a:extLst>
          </p:cNvPr>
          <p:cNvPicPr>
            <a:picLocks noChangeAspect="1"/>
          </p:cNvPicPr>
          <p:nvPr/>
        </p:nvPicPr>
        <p:blipFill>
          <a:blip r:embed="rId2"/>
          <a:stretch>
            <a:fillRect/>
          </a:stretch>
        </p:blipFill>
        <p:spPr>
          <a:xfrm>
            <a:off x="1763688" y="3539055"/>
            <a:ext cx="1516761" cy="478977"/>
          </a:xfrm>
          <a:prstGeom prst="rect">
            <a:avLst/>
          </a:prstGeom>
        </p:spPr>
      </p:pic>
      <p:pic>
        <p:nvPicPr>
          <p:cNvPr id="7" name="图片 6">
            <a:extLst>
              <a:ext uri="{FF2B5EF4-FFF2-40B4-BE49-F238E27FC236}">
                <a16:creationId xmlns:a16="http://schemas.microsoft.com/office/drawing/2014/main" id="{2FF0F224-5579-41D1-85FF-B8E4DE028288}"/>
              </a:ext>
            </a:extLst>
          </p:cNvPr>
          <p:cNvPicPr>
            <a:picLocks noChangeAspect="1"/>
          </p:cNvPicPr>
          <p:nvPr/>
        </p:nvPicPr>
        <p:blipFill>
          <a:blip r:embed="rId3"/>
          <a:stretch>
            <a:fillRect/>
          </a:stretch>
        </p:blipFill>
        <p:spPr>
          <a:xfrm>
            <a:off x="424734" y="1407041"/>
            <a:ext cx="7459634" cy="1266667"/>
          </a:xfrm>
          <a:prstGeom prst="rect">
            <a:avLst/>
          </a:prstGeom>
        </p:spPr>
      </p:pic>
      <p:sp>
        <p:nvSpPr>
          <p:cNvPr id="8" name="矩形 7">
            <a:extLst>
              <a:ext uri="{FF2B5EF4-FFF2-40B4-BE49-F238E27FC236}">
                <a16:creationId xmlns:a16="http://schemas.microsoft.com/office/drawing/2014/main" id="{3C3BEFE3-9F22-4AD9-8985-C235E26B447A}"/>
              </a:ext>
            </a:extLst>
          </p:cNvPr>
          <p:cNvSpPr/>
          <p:nvPr/>
        </p:nvSpPr>
        <p:spPr>
          <a:xfrm>
            <a:off x="427677" y="2783778"/>
            <a:ext cx="8229600" cy="646331"/>
          </a:xfrm>
          <a:prstGeom prst="rect">
            <a:avLst/>
          </a:prstGeom>
        </p:spPr>
        <p:txBody>
          <a:bodyPr wrap="square">
            <a:spAutoFit/>
          </a:bodyPr>
          <a:lstStyle/>
          <a:p>
            <a:r>
              <a:rPr lang="zh-CN" altLang="en-US" b="1" dirty="0">
                <a:latin typeface="AdobeSongStd-Light"/>
              </a:rPr>
              <a:t>为了消除左递归，将这个文法规则重写为两个规则：一个是首先生成</a:t>
            </a:r>
            <a:r>
              <a:rPr lang="en-US" altLang="zh-CN" b="1" dirty="0">
                <a:latin typeface="Symbol" panose="05050102010706020507" pitchFamily="18" charset="2"/>
              </a:rPr>
              <a:t>b</a:t>
            </a:r>
            <a:r>
              <a:rPr lang="zh-CN" altLang="en-US" b="1" dirty="0">
                <a:latin typeface="AdobeSongStd-Light"/>
              </a:rPr>
              <a:t>，另一个是生成</a:t>
            </a:r>
            <a:r>
              <a:rPr lang="en-US" altLang="zh-CN" b="1" dirty="0">
                <a:latin typeface="Symbol" panose="05050102010706020507" pitchFamily="18" charset="2"/>
              </a:rPr>
              <a:t>a</a:t>
            </a:r>
            <a:r>
              <a:rPr lang="zh-CN" altLang="en-US" b="1" dirty="0">
                <a:latin typeface="AdobeSongStd-Light"/>
              </a:rPr>
              <a:t>的重复，它不用左递归却用右递归：</a:t>
            </a:r>
            <a:endParaRPr lang="zh-CN" altLang="en-US" b="1" dirty="0"/>
          </a:p>
        </p:txBody>
      </p:sp>
      <p:pic>
        <p:nvPicPr>
          <p:cNvPr id="9" name="图片 8">
            <a:extLst>
              <a:ext uri="{FF2B5EF4-FFF2-40B4-BE49-F238E27FC236}">
                <a16:creationId xmlns:a16="http://schemas.microsoft.com/office/drawing/2014/main" id="{BA791AAA-5845-48BC-9053-1AA3DC9371E5}"/>
              </a:ext>
            </a:extLst>
          </p:cNvPr>
          <p:cNvPicPr>
            <a:picLocks noChangeAspect="1"/>
          </p:cNvPicPr>
          <p:nvPr/>
        </p:nvPicPr>
        <p:blipFill>
          <a:blip r:embed="rId4"/>
          <a:stretch>
            <a:fillRect/>
          </a:stretch>
        </p:blipFill>
        <p:spPr>
          <a:xfrm>
            <a:off x="5292080" y="3284984"/>
            <a:ext cx="1669982" cy="893532"/>
          </a:xfrm>
          <a:prstGeom prst="rect">
            <a:avLst/>
          </a:prstGeom>
        </p:spPr>
      </p:pic>
      <p:sp>
        <p:nvSpPr>
          <p:cNvPr id="10" name="箭头: 右 9">
            <a:extLst>
              <a:ext uri="{FF2B5EF4-FFF2-40B4-BE49-F238E27FC236}">
                <a16:creationId xmlns:a16="http://schemas.microsoft.com/office/drawing/2014/main" id="{9A3860A4-711D-4FB3-A80F-1109482F0DBE}"/>
              </a:ext>
            </a:extLst>
          </p:cNvPr>
          <p:cNvSpPr/>
          <p:nvPr/>
        </p:nvSpPr>
        <p:spPr>
          <a:xfrm>
            <a:off x="3779912" y="3429000"/>
            <a:ext cx="1224136" cy="64633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60C27833-7F26-4B83-A29F-C4674C5C0FED}"/>
              </a:ext>
            </a:extLst>
          </p:cNvPr>
          <p:cNvPicPr>
            <a:picLocks noChangeAspect="1"/>
          </p:cNvPicPr>
          <p:nvPr/>
        </p:nvPicPr>
        <p:blipFill>
          <a:blip r:embed="rId5"/>
          <a:stretch>
            <a:fillRect/>
          </a:stretch>
        </p:blipFill>
        <p:spPr>
          <a:xfrm>
            <a:off x="457199" y="4406394"/>
            <a:ext cx="8392998" cy="2089130"/>
          </a:xfrm>
          <a:prstGeom prst="rect">
            <a:avLst/>
          </a:prstGeom>
        </p:spPr>
      </p:pic>
      <p:cxnSp>
        <p:nvCxnSpPr>
          <p:cNvPr id="13" name="连接符: 肘形 12">
            <a:extLst>
              <a:ext uri="{FF2B5EF4-FFF2-40B4-BE49-F238E27FC236}">
                <a16:creationId xmlns:a16="http://schemas.microsoft.com/office/drawing/2014/main" id="{8CA582FF-20D2-427C-85DC-361DEAEA59E5}"/>
              </a:ext>
            </a:extLst>
          </p:cNvPr>
          <p:cNvCxnSpPr>
            <a:cxnSpLocks/>
            <a:stCxn id="7" idx="1"/>
            <a:endCxn id="8" idx="1"/>
          </p:cNvCxnSpPr>
          <p:nvPr/>
        </p:nvCxnSpPr>
        <p:spPr>
          <a:xfrm rot="10800000" flipH="1" flipV="1">
            <a:off x="424733" y="2040374"/>
            <a:ext cx="2943" cy="1066569"/>
          </a:xfrm>
          <a:prstGeom prst="bentConnector3">
            <a:avLst>
              <a:gd name="adj1" fmla="val -7767584"/>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148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8295E-B718-41D8-8A25-5DB6C72BB19E}"/>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38613E48-A0C1-4E71-A31E-DD55C647768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366832C-3070-433C-AAFF-A391E3CC4642}"/>
              </a:ext>
            </a:extLst>
          </p:cNvPr>
          <p:cNvPicPr>
            <a:picLocks noChangeAspect="1"/>
          </p:cNvPicPr>
          <p:nvPr/>
        </p:nvPicPr>
        <p:blipFill>
          <a:blip r:embed="rId2"/>
          <a:stretch>
            <a:fillRect/>
          </a:stretch>
        </p:blipFill>
        <p:spPr>
          <a:xfrm>
            <a:off x="276" y="1259380"/>
            <a:ext cx="8820196" cy="2396289"/>
          </a:xfrm>
          <a:prstGeom prst="rect">
            <a:avLst/>
          </a:prstGeom>
        </p:spPr>
      </p:pic>
      <p:pic>
        <p:nvPicPr>
          <p:cNvPr id="5" name="图片 4">
            <a:extLst>
              <a:ext uri="{FF2B5EF4-FFF2-40B4-BE49-F238E27FC236}">
                <a16:creationId xmlns:a16="http://schemas.microsoft.com/office/drawing/2014/main" id="{C7A08BB3-F94C-4A4C-A09D-712DEA6936B5}"/>
              </a:ext>
            </a:extLst>
          </p:cNvPr>
          <p:cNvPicPr>
            <a:picLocks noChangeAspect="1"/>
          </p:cNvPicPr>
          <p:nvPr/>
        </p:nvPicPr>
        <p:blipFill>
          <a:blip r:embed="rId3"/>
          <a:stretch>
            <a:fillRect/>
          </a:stretch>
        </p:blipFill>
        <p:spPr>
          <a:xfrm>
            <a:off x="524036" y="3890490"/>
            <a:ext cx="8229600" cy="1925804"/>
          </a:xfrm>
          <a:prstGeom prst="rect">
            <a:avLst/>
          </a:prstGeom>
        </p:spPr>
      </p:pic>
    </p:spTree>
    <p:extLst>
      <p:ext uri="{BB962C8B-B14F-4D97-AF65-F5344CB8AC3E}">
        <p14:creationId xmlns:p14="http://schemas.microsoft.com/office/powerpoint/2010/main" val="743345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17C43-963C-4A7A-B1B7-8D76CE4D3029}"/>
              </a:ext>
            </a:extLst>
          </p:cNvPr>
          <p:cNvSpPr>
            <a:spLocks noGrp="1"/>
          </p:cNvSpPr>
          <p:nvPr>
            <p:ph type="title"/>
          </p:nvPr>
        </p:nvSpPr>
        <p:spPr/>
        <p:txBody>
          <a:bodyPr/>
          <a:lstStyle/>
          <a:p>
            <a:r>
              <a:rPr lang="en-US" altLang="zh-CN" b="1" dirty="0"/>
              <a:t>Left Recursion Removal</a:t>
            </a:r>
            <a:endParaRPr lang="zh-CN" altLang="en-US" dirty="0"/>
          </a:p>
        </p:txBody>
      </p:sp>
      <p:pic>
        <p:nvPicPr>
          <p:cNvPr id="4" name="图片 3">
            <a:extLst>
              <a:ext uri="{FF2B5EF4-FFF2-40B4-BE49-F238E27FC236}">
                <a16:creationId xmlns:a16="http://schemas.microsoft.com/office/drawing/2014/main" id="{935B3AA9-0E51-4FEB-98A1-5A6BD35F729C}"/>
              </a:ext>
            </a:extLst>
          </p:cNvPr>
          <p:cNvPicPr>
            <a:picLocks noChangeAspect="1"/>
          </p:cNvPicPr>
          <p:nvPr/>
        </p:nvPicPr>
        <p:blipFill>
          <a:blip r:embed="rId2"/>
          <a:stretch>
            <a:fillRect/>
          </a:stretch>
        </p:blipFill>
        <p:spPr>
          <a:xfrm>
            <a:off x="490399" y="1579387"/>
            <a:ext cx="6817905" cy="1993629"/>
          </a:xfrm>
          <a:prstGeom prst="rect">
            <a:avLst/>
          </a:prstGeom>
        </p:spPr>
      </p:pic>
      <p:sp>
        <p:nvSpPr>
          <p:cNvPr id="7" name="内容占位符 6">
            <a:extLst>
              <a:ext uri="{FF2B5EF4-FFF2-40B4-BE49-F238E27FC236}">
                <a16:creationId xmlns:a16="http://schemas.microsoft.com/office/drawing/2014/main" id="{69CDBC83-2544-4CE5-AE23-EAE77117A24A}"/>
              </a:ext>
            </a:extLst>
          </p:cNvPr>
          <p:cNvSpPr>
            <a:spLocks noGrp="1"/>
          </p:cNvSpPr>
          <p:nvPr>
            <p:ph idx="1"/>
          </p:nvPr>
        </p:nvSpPr>
        <p:spPr/>
        <p:txBody>
          <a:bodyPr/>
          <a:lstStyle/>
          <a:p>
            <a:endParaRPr lang="zh-CN" altLang="en-US" dirty="0"/>
          </a:p>
        </p:txBody>
      </p:sp>
      <p:pic>
        <p:nvPicPr>
          <p:cNvPr id="8" name="图片 7">
            <a:extLst>
              <a:ext uri="{FF2B5EF4-FFF2-40B4-BE49-F238E27FC236}">
                <a16:creationId xmlns:a16="http://schemas.microsoft.com/office/drawing/2014/main" id="{A2CFCC54-BBA5-4005-ACF4-C1E9E367A828}"/>
              </a:ext>
            </a:extLst>
          </p:cNvPr>
          <p:cNvPicPr>
            <a:picLocks noChangeAspect="1"/>
          </p:cNvPicPr>
          <p:nvPr/>
        </p:nvPicPr>
        <p:blipFill>
          <a:blip r:embed="rId3"/>
          <a:stretch>
            <a:fillRect/>
          </a:stretch>
        </p:blipFill>
        <p:spPr>
          <a:xfrm>
            <a:off x="218398" y="3944079"/>
            <a:ext cx="8265396" cy="2149217"/>
          </a:xfrm>
          <a:prstGeom prst="rect">
            <a:avLst/>
          </a:prstGeom>
          <a:ln>
            <a:noFill/>
          </a:ln>
          <a:effectLst>
            <a:softEdge rad="112500"/>
          </a:effectLst>
        </p:spPr>
      </p:pic>
      <p:sp>
        <p:nvSpPr>
          <p:cNvPr id="9" name="矩形 8">
            <a:extLst>
              <a:ext uri="{FF2B5EF4-FFF2-40B4-BE49-F238E27FC236}">
                <a16:creationId xmlns:a16="http://schemas.microsoft.com/office/drawing/2014/main" id="{B7BF1F8F-5F36-442E-AB87-058B266BFDD6}"/>
              </a:ext>
            </a:extLst>
          </p:cNvPr>
          <p:cNvSpPr/>
          <p:nvPr/>
        </p:nvSpPr>
        <p:spPr>
          <a:xfrm>
            <a:off x="1763688" y="5695847"/>
            <a:ext cx="3126562" cy="369332"/>
          </a:xfrm>
          <a:prstGeom prst="rect">
            <a:avLst/>
          </a:prstGeom>
        </p:spPr>
        <p:txBody>
          <a:bodyPr wrap="none">
            <a:spAutoFit/>
          </a:bodyPr>
          <a:lstStyle/>
          <a:p>
            <a:r>
              <a:rPr lang="en-US" altLang="zh-CN" dirty="0">
                <a:solidFill>
                  <a:schemeClr val="tx1">
                    <a:lumMod val="75000"/>
                    <a:lumOff val="25000"/>
                  </a:schemeClr>
                </a:solidFill>
                <a:latin typeface="CIDFont+F6"/>
              </a:rPr>
              <a:t>usually in very restricted forms.</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329140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Top-Down Parsing</a:t>
            </a:r>
            <a:endParaRPr lang="zh-CN" altLang="en-US" dirty="0"/>
          </a:p>
        </p:txBody>
      </p:sp>
      <p:sp>
        <p:nvSpPr>
          <p:cNvPr id="3" name="内容占位符 2"/>
          <p:cNvSpPr>
            <a:spLocks noGrp="1"/>
          </p:cNvSpPr>
          <p:nvPr>
            <p:ph idx="1"/>
          </p:nvPr>
        </p:nvSpPr>
        <p:spPr>
          <a:xfrm>
            <a:off x="395536" y="1484784"/>
            <a:ext cx="8229600" cy="4525963"/>
          </a:xfrm>
        </p:spPr>
        <p:txBody>
          <a:bodyPr>
            <a:normAutofit/>
          </a:bodyPr>
          <a:lstStyle/>
          <a:p>
            <a:pPr lvl="0"/>
            <a:r>
              <a:rPr lang="en-US" altLang="zh-CN" sz="2400" b="1" i="1" dirty="0"/>
              <a:t>Two kinds of Top-Down parsing algorithms</a:t>
            </a:r>
            <a:endParaRPr lang="zh-CN" altLang="zh-CN" sz="2400" b="1" dirty="0"/>
          </a:p>
          <a:p>
            <a:pPr marL="0" indent="0" algn="just">
              <a:buNone/>
            </a:pPr>
            <a:r>
              <a:rPr lang="en-US" altLang="zh-CN" sz="2400" i="1" dirty="0"/>
              <a:t>      Recursive-descent parsing</a:t>
            </a:r>
            <a:r>
              <a:rPr lang="en-US" altLang="zh-CN" sz="2400" dirty="0"/>
              <a:t>: is quite versatile and suitable for a handwritten parser.</a:t>
            </a:r>
            <a:endParaRPr lang="zh-CN" altLang="zh-CN" sz="2400" dirty="0"/>
          </a:p>
          <a:p>
            <a:pPr marL="0" indent="0" algn="just">
              <a:buNone/>
            </a:pPr>
            <a:r>
              <a:rPr lang="en-US" altLang="zh-CN" sz="2400" i="1" dirty="0"/>
              <a:t>      LL(1) parsing</a:t>
            </a:r>
            <a:r>
              <a:rPr lang="en-US" altLang="zh-CN" sz="2400" dirty="0"/>
              <a:t>: The first “L” refers to the fact that it processes the input from left to right; The second “L” refers to the fact that it traces out a leftmost derivation for the input string; The number “1” means that it uses only one symbol of input to predict the direction of the parse.</a:t>
            </a:r>
            <a:endParaRPr lang="zh-CN" altLang="zh-CN" sz="2400" dirty="0"/>
          </a:p>
          <a:p>
            <a:pPr lvl="0"/>
            <a:r>
              <a:rPr lang="en-US" altLang="zh-CN" sz="2400" i="1" dirty="0"/>
              <a:t>Look-Ahead Sets</a:t>
            </a:r>
            <a:endParaRPr lang="zh-CN" altLang="zh-CN" sz="2400" dirty="0"/>
          </a:p>
          <a:p>
            <a:pPr marL="0" indent="0" algn="just">
              <a:buNone/>
            </a:pPr>
            <a:r>
              <a:rPr lang="zh-CN" altLang="en-US" sz="2400" i="1" dirty="0"/>
              <a:t>    </a:t>
            </a:r>
            <a:r>
              <a:rPr lang="en-US" altLang="zh-CN" sz="2400" i="1" dirty="0"/>
              <a:t>First and Follow sets</a:t>
            </a:r>
            <a:r>
              <a:rPr lang="en-US" altLang="zh-CN" sz="2400" dirty="0"/>
              <a:t>: are required by both recursive-descent parsing and LL(1) parsing.</a:t>
            </a:r>
            <a:endParaRPr lang="zh-CN" altLang="zh-CN" sz="2400" dirty="0"/>
          </a:p>
          <a:p>
            <a:pPr algn="just"/>
            <a:endParaRPr lang="zh-CN" altLang="en-US" sz="2400" dirty="0"/>
          </a:p>
        </p:txBody>
      </p:sp>
    </p:spTree>
    <p:extLst>
      <p:ext uri="{BB962C8B-B14F-4D97-AF65-F5344CB8AC3E}">
        <p14:creationId xmlns:p14="http://schemas.microsoft.com/office/powerpoint/2010/main" val="1874645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621B5-0ABA-415F-9F06-C306589331A9}"/>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FDACE485-5EBA-44BB-BCD0-27AE775016B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3844D31-21C6-4590-8527-AB7B1D63B302}"/>
              </a:ext>
            </a:extLst>
          </p:cNvPr>
          <p:cNvPicPr>
            <a:picLocks noChangeAspect="1"/>
          </p:cNvPicPr>
          <p:nvPr/>
        </p:nvPicPr>
        <p:blipFill>
          <a:blip r:embed="rId2"/>
          <a:stretch>
            <a:fillRect/>
          </a:stretch>
        </p:blipFill>
        <p:spPr>
          <a:xfrm>
            <a:off x="611560" y="1417638"/>
            <a:ext cx="7512786" cy="2777239"/>
          </a:xfrm>
          <a:prstGeom prst="rect">
            <a:avLst/>
          </a:prstGeom>
        </p:spPr>
      </p:pic>
      <p:pic>
        <p:nvPicPr>
          <p:cNvPr id="5" name="图片 4">
            <a:extLst>
              <a:ext uri="{FF2B5EF4-FFF2-40B4-BE49-F238E27FC236}">
                <a16:creationId xmlns:a16="http://schemas.microsoft.com/office/drawing/2014/main" id="{ADF3B092-1845-414C-9A2E-6EDA2049A278}"/>
              </a:ext>
            </a:extLst>
          </p:cNvPr>
          <p:cNvPicPr>
            <a:picLocks noChangeAspect="1"/>
          </p:cNvPicPr>
          <p:nvPr/>
        </p:nvPicPr>
        <p:blipFill>
          <a:blip r:embed="rId3"/>
          <a:stretch>
            <a:fillRect/>
          </a:stretch>
        </p:blipFill>
        <p:spPr>
          <a:xfrm>
            <a:off x="251520" y="4427290"/>
            <a:ext cx="8064896" cy="1464999"/>
          </a:xfrm>
          <a:prstGeom prst="rect">
            <a:avLst/>
          </a:prstGeom>
        </p:spPr>
      </p:pic>
    </p:spTree>
    <p:extLst>
      <p:ext uri="{BB962C8B-B14F-4D97-AF65-F5344CB8AC3E}">
        <p14:creationId xmlns:p14="http://schemas.microsoft.com/office/powerpoint/2010/main" val="2574501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3B86411-0768-49C4-B900-E0DDB362FABD}"/>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6E14905C-4821-408C-BAFF-0BBB35DF71F1}"/>
              </a:ext>
            </a:extLst>
          </p:cNvPr>
          <p:cNvPicPr>
            <a:picLocks noChangeAspect="1"/>
          </p:cNvPicPr>
          <p:nvPr/>
        </p:nvPicPr>
        <p:blipFill>
          <a:blip r:embed="rId2"/>
          <a:stretch>
            <a:fillRect/>
          </a:stretch>
        </p:blipFill>
        <p:spPr>
          <a:xfrm>
            <a:off x="457200" y="545119"/>
            <a:ext cx="6155025" cy="901800"/>
          </a:xfrm>
          <a:prstGeom prst="rect">
            <a:avLst/>
          </a:prstGeom>
        </p:spPr>
      </p:pic>
      <p:pic>
        <p:nvPicPr>
          <p:cNvPr id="5" name="图片 4">
            <a:extLst>
              <a:ext uri="{FF2B5EF4-FFF2-40B4-BE49-F238E27FC236}">
                <a16:creationId xmlns:a16="http://schemas.microsoft.com/office/drawing/2014/main" id="{F0F40349-6067-4D82-8A9A-1C697F986A06}"/>
              </a:ext>
            </a:extLst>
          </p:cNvPr>
          <p:cNvPicPr>
            <a:picLocks noChangeAspect="1"/>
          </p:cNvPicPr>
          <p:nvPr/>
        </p:nvPicPr>
        <p:blipFill>
          <a:blip r:embed="rId3"/>
          <a:stretch>
            <a:fillRect/>
          </a:stretch>
        </p:blipFill>
        <p:spPr>
          <a:xfrm>
            <a:off x="363619" y="1700808"/>
            <a:ext cx="8282749" cy="4761707"/>
          </a:xfrm>
          <a:prstGeom prst="rect">
            <a:avLst/>
          </a:prstGeom>
        </p:spPr>
      </p:pic>
      <p:sp>
        <p:nvSpPr>
          <p:cNvPr id="8" name="矩形 7">
            <a:extLst>
              <a:ext uri="{FF2B5EF4-FFF2-40B4-BE49-F238E27FC236}">
                <a16:creationId xmlns:a16="http://schemas.microsoft.com/office/drawing/2014/main" id="{A611C025-D40E-4E80-87D7-E5D99D9D3087}"/>
              </a:ext>
            </a:extLst>
          </p:cNvPr>
          <p:cNvSpPr/>
          <p:nvPr/>
        </p:nvSpPr>
        <p:spPr>
          <a:xfrm>
            <a:off x="467544" y="2852936"/>
            <a:ext cx="8189169" cy="138499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just">
              <a:spcAft>
                <a:spcPts val="0"/>
              </a:spcAft>
            </a:pPr>
            <a:endParaRPr lang="en-US" altLang="zh-CN" sz="2800" b="1" dirty="0"/>
          </a:p>
          <a:p>
            <a:pPr algn="just">
              <a:spcAft>
                <a:spcPts val="0"/>
              </a:spcAft>
            </a:pPr>
            <a:r>
              <a:rPr lang="en-US" altLang="zh-CN" sz="2800" b="1" dirty="0"/>
              <a:t>Now, the grammar has no left recursion.</a:t>
            </a:r>
          </a:p>
          <a:p>
            <a:pPr algn="just">
              <a:spcAft>
                <a:spcPts val="0"/>
              </a:spcAft>
            </a:pPr>
            <a:endParaRPr lang="zh-CN" altLang="zh-CN" sz="2800" b="1" dirty="0"/>
          </a:p>
        </p:txBody>
      </p:sp>
    </p:spTree>
    <p:extLst>
      <p:ext uri="{BB962C8B-B14F-4D97-AF65-F5344CB8AC3E}">
        <p14:creationId xmlns:p14="http://schemas.microsoft.com/office/powerpoint/2010/main" val="375361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F0C05-DD55-45F1-9E4A-D71279983487}"/>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9F8CD887-3A36-436D-B13C-736C466C2D5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B146446-4564-4D70-A026-F4743B4378A1}"/>
              </a:ext>
            </a:extLst>
          </p:cNvPr>
          <p:cNvPicPr>
            <a:picLocks noChangeAspect="1"/>
          </p:cNvPicPr>
          <p:nvPr/>
        </p:nvPicPr>
        <p:blipFill>
          <a:blip r:embed="rId2"/>
          <a:stretch>
            <a:fillRect/>
          </a:stretch>
        </p:blipFill>
        <p:spPr>
          <a:xfrm>
            <a:off x="457200" y="1412067"/>
            <a:ext cx="6491064" cy="1385733"/>
          </a:xfrm>
          <a:prstGeom prst="rect">
            <a:avLst/>
          </a:prstGeom>
        </p:spPr>
      </p:pic>
      <p:pic>
        <p:nvPicPr>
          <p:cNvPr id="5" name="图片 4">
            <a:extLst>
              <a:ext uri="{FF2B5EF4-FFF2-40B4-BE49-F238E27FC236}">
                <a16:creationId xmlns:a16="http://schemas.microsoft.com/office/drawing/2014/main" id="{6E4921A9-07ED-4A40-B6CB-5D98E6197E95}"/>
              </a:ext>
            </a:extLst>
          </p:cNvPr>
          <p:cNvPicPr>
            <a:picLocks noChangeAspect="1"/>
          </p:cNvPicPr>
          <p:nvPr/>
        </p:nvPicPr>
        <p:blipFill>
          <a:blip r:embed="rId3"/>
          <a:stretch>
            <a:fillRect/>
          </a:stretch>
        </p:blipFill>
        <p:spPr>
          <a:xfrm>
            <a:off x="4781" y="3285397"/>
            <a:ext cx="4711235" cy="3386838"/>
          </a:xfrm>
          <a:prstGeom prst="rect">
            <a:avLst/>
          </a:prstGeom>
        </p:spPr>
      </p:pic>
      <p:pic>
        <p:nvPicPr>
          <p:cNvPr id="6" name="图片 5">
            <a:extLst>
              <a:ext uri="{FF2B5EF4-FFF2-40B4-BE49-F238E27FC236}">
                <a16:creationId xmlns:a16="http://schemas.microsoft.com/office/drawing/2014/main" id="{E06E1DDB-5620-4DB8-AE90-D1265EAF01C4}"/>
              </a:ext>
            </a:extLst>
          </p:cNvPr>
          <p:cNvPicPr>
            <a:picLocks noChangeAspect="1"/>
          </p:cNvPicPr>
          <p:nvPr/>
        </p:nvPicPr>
        <p:blipFill>
          <a:blip r:embed="rId4"/>
          <a:stretch>
            <a:fillRect/>
          </a:stretch>
        </p:blipFill>
        <p:spPr>
          <a:xfrm>
            <a:off x="457201" y="2815572"/>
            <a:ext cx="5266928" cy="320178"/>
          </a:xfrm>
          <a:prstGeom prst="rect">
            <a:avLst/>
          </a:prstGeom>
        </p:spPr>
      </p:pic>
      <p:sp>
        <p:nvSpPr>
          <p:cNvPr id="9" name="Rectangle 2">
            <a:extLst>
              <a:ext uri="{FF2B5EF4-FFF2-40B4-BE49-F238E27FC236}">
                <a16:creationId xmlns:a16="http://schemas.microsoft.com/office/drawing/2014/main" id="{FC082748-A8DC-4496-9700-EF53838A4E92}"/>
              </a:ext>
            </a:extLst>
          </p:cNvPr>
          <p:cNvSpPr>
            <a:spLocks noChangeArrowheads="1"/>
          </p:cNvSpPr>
          <p:nvPr/>
        </p:nvSpPr>
        <p:spPr bwMode="auto">
          <a:xfrm>
            <a:off x="4408540" y="3102835"/>
            <a:ext cx="45167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76225" algn="just"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The parse tree for the expression 3-4-5, which not express the left associativity of subtraction.</a:t>
            </a:r>
            <a:endParaRPr kumimoji="0" lang="en-US" altLang="zh-CN" sz="3600" b="0" i="0" u="none" strike="noStrike" cap="none" normalizeH="0" baseline="0" dirty="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00A16A9E-6282-41FB-BC65-183CBC0D7D4A}"/>
              </a:ext>
            </a:extLst>
          </p:cNvPr>
          <p:cNvPicPr>
            <a:picLocks noChangeAspect="1"/>
          </p:cNvPicPr>
          <p:nvPr/>
        </p:nvPicPr>
        <p:blipFill>
          <a:blip r:embed="rId5"/>
          <a:stretch>
            <a:fillRect/>
          </a:stretch>
        </p:blipFill>
        <p:spPr>
          <a:xfrm>
            <a:off x="4932040" y="3789041"/>
            <a:ext cx="3993264" cy="2998992"/>
          </a:xfrm>
          <a:prstGeom prst="rect">
            <a:avLst/>
          </a:prstGeom>
        </p:spPr>
      </p:pic>
    </p:spTree>
    <p:extLst>
      <p:ext uri="{BB962C8B-B14F-4D97-AF65-F5344CB8AC3E}">
        <p14:creationId xmlns:p14="http://schemas.microsoft.com/office/powerpoint/2010/main" val="348842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81D07F-B480-4AA9-AE14-F8CDBA8B6351}"/>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9CBA6797-BAB6-429F-B7EA-8D3812315E5C}"/>
              </a:ext>
            </a:extLst>
          </p:cNvPr>
          <p:cNvSpPr>
            <a:spLocks noGrp="1"/>
          </p:cNvSpPr>
          <p:nvPr>
            <p:ph idx="1"/>
          </p:nvPr>
        </p:nvSpPr>
        <p:spPr/>
        <p:txBody>
          <a:bodyPr>
            <a:normAutofit/>
          </a:bodyPr>
          <a:lstStyle/>
          <a:p>
            <a:pPr algn="just"/>
            <a:r>
              <a:rPr lang="en-US" altLang="zh-CN" sz="2400" dirty="0"/>
              <a:t>The parse tree for the expression 3-4-5, which not express the left associativity of subtraction. Nevertheless, a parse should still construct the appropriate left associative syntax tree:</a:t>
            </a:r>
            <a:endParaRPr lang="zh-CN" altLang="en-US" sz="2400" dirty="0"/>
          </a:p>
        </p:txBody>
      </p:sp>
      <p:pic>
        <p:nvPicPr>
          <p:cNvPr id="4" name="图片 3">
            <a:extLst>
              <a:ext uri="{FF2B5EF4-FFF2-40B4-BE49-F238E27FC236}">
                <a16:creationId xmlns:a16="http://schemas.microsoft.com/office/drawing/2014/main" id="{BE255D68-5F5E-4735-96B7-4578B9761CC0}"/>
              </a:ext>
            </a:extLst>
          </p:cNvPr>
          <p:cNvPicPr>
            <a:picLocks noChangeAspect="1"/>
          </p:cNvPicPr>
          <p:nvPr/>
        </p:nvPicPr>
        <p:blipFill>
          <a:blip r:embed="rId2"/>
          <a:stretch>
            <a:fillRect/>
          </a:stretch>
        </p:blipFill>
        <p:spPr>
          <a:xfrm>
            <a:off x="685800" y="2828296"/>
            <a:ext cx="8229600" cy="2069769"/>
          </a:xfrm>
          <a:prstGeom prst="rect">
            <a:avLst/>
          </a:prstGeom>
        </p:spPr>
      </p:pic>
      <p:pic>
        <p:nvPicPr>
          <p:cNvPr id="7" name="图片 6">
            <a:extLst>
              <a:ext uri="{FF2B5EF4-FFF2-40B4-BE49-F238E27FC236}">
                <a16:creationId xmlns:a16="http://schemas.microsoft.com/office/drawing/2014/main" id="{AA4BC0F1-AB49-4205-AA90-D941ADABF720}"/>
              </a:ext>
            </a:extLst>
          </p:cNvPr>
          <p:cNvPicPr>
            <a:picLocks noChangeAspect="1"/>
          </p:cNvPicPr>
          <p:nvPr/>
        </p:nvPicPr>
        <p:blipFill>
          <a:blip r:embed="rId3"/>
          <a:stretch>
            <a:fillRect/>
          </a:stretch>
        </p:blipFill>
        <p:spPr>
          <a:xfrm>
            <a:off x="24647" y="5373216"/>
            <a:ext cx="9123809" cy="504762"/>
          </a:xfrm>
          <a:prstGeom prst="rect">
            <a:avLst/>
          </a:prstGeom>
        </p:spPr>
      </p:pic>
    </p:spTree>
    <p:extLst>
      <p:ext uri="{BB962C8B-B14F-4D97-AF65-F5344CB8AC3E}">
        <p14:creationId xmlns:p14="http://schemas.microsoft.com/office/powerpoint/2010/main" val="119254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27F3E-25E2-43B3-B724-B065E54DE419}"/>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F07B4320-9357-47F0-9EF3-D0288292474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C2478977-6F5E-48B3-BB95-50CF0E52F494}"/>
              </a:ext>
            </a:extLst>
          </p:cNvPr>
          <p:cNvPicPr>
            <a:picLocks noChangeAspect="1"/>
          </p:cNvPicPr>
          <p:nvPr/>
        </p:nvPicPr>
        <p:blipFill>
          <a:blip r:embed="rId2"/>
          <a:stretch>
            <a:fillRect/>
          </a:stretch>
        </p:blipFill>
        <p:spPr>
          <a:xfrm>
            <a:off x="679259" y="2053314"/>
            <a:ext cx="2009524" cy="4552381"/>
          </a:xfrm>
          <a:prstGeom prst="rect">
            <a:avLst/>
          </a:prstGeom>
        </p:spPr>
      </p:pic>
      <p:pic>
        <p:nvPicPr>
          <p:cNvPr id="5" name="图片 4">
            <a:extLst>
              <a:ext uri="{FF2B5EF4-FFF2-40B4-BE49-F238E27FC236}">
                <a16:creationId xmlns:a16="http://schemas.microsoft.com/office/drawing/2014/main" id="{4F29FFD9-88CE-4E29-AF4D-BE207B2ED917}"/>
              </a:ext>
            </a:extLst>
          </p:cNvPr>
          <p:cNvPicPr>
            <a:picLocks noChangeAspect="1"/>
          </p:cNvPicPr>
          <p:nvPr/>
        </p:nvPicPr>
        <p:blipFill>
          <a:blip r:embed="rId3"/>
          <a:stretch>
            <a:fillRect/>
          </a:stretch>
        </p:blipFill>
        <p:spPr>
          <a:xfrm>
            <a:off x="421240" y="1199326"/>
            <a:ext cx="7941710" cy="500634"/>
          </a:xfrm>
          <a:prstGeom prst="rect">
            <a:avLst/>
          </a:prstGeom>
        </p:spPr>
      </p:pic>
      <p:grpSp>
        <p:nvGrpSpPr>
          <p:cNvPr id="8" name="组合 7">
            <a:extLst>
              <a:ext uri="{FF2B5EF4-FFF2-40B4-BE49-F238E27FC236}">
                <a16:creationId xmlns:a16="http://schemas.microsoft.com/office/drawing/2014/main" id="{0D57032E-FF90-4D54-A94A-64D479706331}"/>
              </a:ext>
            </a:extLst>
          </p:cNvPr>
          <p:cNvGrpSpPr/>
          <p:nvPr/>
        </p:nvGrpSpPr>
        <p:grpSpPr>
          <a:xfrm>
            <a:off x="4889815" y="2035809"/>
            <a:ext cx="3574926" cy="4410928"/>
            <a:chOff x="4788024" y="2006661"/>
            <a:chExt cx="3574926" cy="4410928"/>
          </a:xfrm>
        </p:grpSpPr>
        <p:pic>
          <p:nvPicPr>
            <p:cNvPr id="6" name="图片 5">
              <a:extLst>
                <a:ext uri="{FF2B5EF4-FFF2-40B4-BE49-F238E27FC236}">
                  <a16:creationId xmlns:a16="http://schemas.microsoft.com/office/drawing/2014/main" id="{A4675745-A273-4410-91FA-FA572CEB7299}"/>
                </a:ext>
              </a:extLst>
            </p:cNvPr>
            <p:cNvPicPr>
              <a:picLocks noChangeAspect="1"/>
            </p:cNvPicPr>
            <p:nvPr/>
          </p:nvPicPr>
          <p:blipFill>
            <a:blip r:embed="rId4"/>
            <a:stretch>
              <a:fillRect/>
            </a:stretch>
          </p:blipFill>
          <p:spPr>
            <a:xfrm>
              <a:off x="4788024" y="2006661"/>
              <a:ext cx="2160240" cy="1586426"/>
            </a:xfrm>
            <a:prstGeom prst="rect">
              <a:avLst/>
            </a:prstGeom>
          </p:spPr>
        </p:pic>
        <p:pic>
          <p:nvPicPr>
            <p:cNvPr id="7" name="图片 6">
              <a:extLst>
                <a:ext uri="{FF2B5EF4-FFF2-40B4-BE49-F238E27FC236}">
                  <a16:creationId xmlns:a16="http://schemas.microsoft.com/office/drawing/2014/main" id="{D3E1AF6C-EAAB-4FC7-8708-DD5FF3900B81}"/>
                </a:ext>
              </a:extLst>
            </p:cNvPr>
            <p:cNvPicPr>
              <a:picLocks noChangeAspect="1"/>
            </p:cNvPicPr>
            <p:nvPr/>
          </p:nvPicPr>
          <p:blipFill>
            <a:blip r:embed="rId5"/>
            <a:stretch>
              <a:fillRect/>
            </a:stretch>
          </p:blipFill>
          <p:spPr>
            <a:xfrm>
              <a:off x="4788024" y="3705856"/>
              <a:ext cx="3574926" cy="2711733"/>
            </a:xfrm>
            <a:prstGeom prst="rect">
              <a:avLst/>
            </a:prstGeom>
          </p:spPr>
        </p:pic>
      </p:grpSp>
      <p:sp>
        <p:nvSpPr>
          <p:cNvPr id="9" name="箭头: 右 8">
            <a:extLst>
              <a:ext uri="{FF2B5EF4-FFF2-40B4-BE49-F238E27FC236}">
                <a16:creationId xmlns:a16="http://schemas.microsoft.com/office/drawing/2014/main" id="{B8D5278C-C01C-4B0F-AD35-DABEFE8AF295}"/>
              </a:ext>
            </a:extLst>
          </p:cNvPr>
          <p:cNvSpPr/>
          <p:nvPr/>
        </p:nvSpPr>
        <p:spPr>
          <a:xfrm>
            <a:off x="3491880" y="3137574"/>
            <a:ext cx="576064" cy="115212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72169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EB454-0BEF-4CFC-B54D-3AA49EAFD88F}"/>
              </a:ext>
            </a:extLst>
          </p:cNvPr>
          <p:cNvSpPr>
            <a:spLocks noGrp="1"/>
          </p:cNvSpPr>
          <p:nvPr>
            <p:ph type="title"/>
          </p:nvPr>
        </p:nvSpPr>
        <p:spPr/>
        <p:txBody>
          <a:bodyPr/>
          <a:lstStyle/>
          <a:p>
            <a:r>
              <a:rPr lang="en-US" altLang="zh-CN" b="1" dirty="0"/>
              <a:t>Left Recursion Removal</a:t>
            </a:r>
            <a:endParaRPr lang="zh-CN" altLang="en-US" dirty="0"/>
          </a:p>
        </p:txBody>
      </p:sp>
      <p:sp>
        <p:nvSpPr>
          <p:cNvPr id="3" name="内容占位符 2">
            <a:extLst>
              <a:ext uri="{FF2B5EF4-FFF2-40B4-BE49-F238E27FC236}">
                <a16:creationId xmlns:a16="http://schemas.microsoft.com/office/drawing/2014/main" id="{7A0033E0-817C-49DA-866D-345B2BED3AC9}"/>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69540FDE-FCF2-4D9E-BD4A-022C6DBCDD02}"/>
              </a:ext>
            </a:extLst>
          </p:cNvPr>
          <p:cNvPicPr>
            <a:picLocks noChangeAspect="1"/>
          </p:cNvPicPr>
          <p:nvPr/>
        </p:nvPicPr>
        <p:blipFill>
          <a:blip r:embed="rId2"/>
          <a:stretch>
            <a:fillRect/>
          </a:stretch>
        </p:blipFill>
        <p:spPr>
          <a:xfrm>
            <a:off x="678396" y="1268760"/>
            <a:ext cx="7787208" cy="5431361"/>
          </a:xfrm>
          <a:prstGeom prst="rect">
            <a:avLst/>
          </a:prstGeom>
        </p:spPr>
      </p:pic>
    </p:spTree>
    <p:extLst>
      <p:ext uri="{BB962C8B-B14F-4D97-AF65-F5344CB8AC3E}">
        <p14:creationId xmlns:p14="http://schemas.microsoft.com/office/powerpoint/2010/main" val="433653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A1D53-74E3-421A-8FFE-384ED79CE051}"/>
              </a:ext>
            </a:extLst>
          </p:cNvPr>
          <p:cNvSpPr>
            <a:spLocks noGrp="1"/>
          </p:cNvSpPr>
          <p:nvPr>
            <p:ph type="title"/>
          </p:nvPr>
        </p:nvSpPr>
        <p:spPr/>
        <p:txBody>
          <a:bodyPr>
            <a:normAutofit/>
          </a:bodyPr>
          <a:lstStyle/>
          <a:p>
            <a:r>
              <a:rPr lang="en-US" altLang="zh-CN" b="1" dirty="0"/>
              <a:t>Left factoring</a:t>
            </a:r>
            <a:endParaRPr lang="zh-CN" altLang="en-US" dirty="0"/>
          </a:p>
        </p:txBody>
      </p:sp>
      <p:sp>
        <p:nvSpPr>
          <p:cNvPr id="3" name="内容占位符 2">
            <a:extLst>
              <a:ext uri="{FF2B5EF4-FFF2-40B4-BE49-F238E27FC236}">
                <a16:creationId xmlns:a16="http://schemas.microsoft.com/office/drawing/2014/main" id="{1149F6C0-D5D8-440D-99D3-F1D922372EF8}"/>
              </a:ext>
            </a:extLst>
          </p:cNvPr>
          <p:cNvSpPr>
            <a:spLocks noGrp="1"/>
          </p:cNvSpPr>
          <p:nvPr>
            <p:ph idx="1"/>
          </p:nvPr>
        </p:nvSpPr>
        <p:spPr/>
        <p:txBody>
          <a:bodyPr/>
          <a:lstStyle/>
          <a:p>
            <a:pPr algn="just"/>
            <a:r>
              <a:rPr lang="en-US" altLang="zh-CN" sz="2400" dirty="0"/>
              <a:t>Left factoring is required when two or more grammar rule choices share a common prefix string, as in the rule</a:t>
            </a:r>
            <a:endParaRPr lang="zh-CN" altLang="zh-CN" sz="2400" dirty="0"/>
          </a:p>
          <a:p>
            <a:endParaRPr lang="zh-CN" altLang="en-US" dirty="0"/>
          </a:p>
        </p:txBody>
      </p:sp>
      <p:pic>
        <p:nvPicPr>
          <p:cNvPr id="4" name="图片 3">
            <a:extLst>
              <a:ext uri="{FF2B5EF4-FFF2-40B4-BE49-F238E27FC236}">
                <a16:creationId xmlns:a16="http://schemas.microsoft.com/office/drawing/2014/main" id="{B06D3151-2C1B-4AF7-8B8A-B2C896E2E23C}"/>
              </a:ext>
            </a:extLst>
          </p:cNvPr>
          <p:cNvPicPr>
            <a:picLocks noChangeAspect="1"/>
          </p:cNvPicPr>
          <p:nvPr/>
        </p:nvPicPr>
        <p:blipFill>
          <a:blip r:embed="rId2"/>
          <a:stretch>
            <a:fillRect/>
          </a:stretch>
        </p:blipFill>
        <p:spPr>
          <a:xfrm>
            <a:off x="3743908" y="2371345"/>
            <a:ext cx="1656184" cy="516899"/>
          </a:xfrm>
          <a:prstGeom prst="rect">
            <a:avLst/>
          </a:prstGeom>
        </p:spPr>
      </p:pic>
      <p:pic>
        <p:nvPicPr>
          <p:cNvPr id="5" name="图片 4">
            <a:extLst>
              <a:ext uri="{FF2B5EF4-FFF2-40B4-BE49-F238E27FC236}">
                <a16:creationId xmlns:a16="http://schemas.microsoft.com/office/drawing/2014/main" id="{8C1F25E8-3F2D-41F7-BAD7-259079A279CF}"/>
              </a:ext>
            </a:extLst>
          </p:cNvPr>
          <p:cNvPicPr>
            <a:picLocks noChangeAspect="1"/>
          </p:cNvPicPr>
          <p:nvPr/>
        </p:nvPicPr>
        <p:blipFill>
          <a:blip r:embed="rId3"/>
          <a:stretch>
            <a:fillRect/>
          </a:stretch>
        </p:blipFill>
        <p:spPr>
          <a:xfrm>
            <a:off x="611560" y="2890658"/>
            <a:ext cx="7625858" cy="2196902"/>
          </a:xfrm>
          <a:prstGeom prst="rect">
            <a:avLst/>
          </a:prstGeom>
        </p:spPr>
      </p:pic>
      <p:pic>
        <p:nvPicPr>
          <p:cNvPr id="6" name="图片 5">
            <a:extLst>
              <a:ext uri="{FF2B5EF4-FFF2-40B4-BE49-F238E27FC236}">
                <a16:creationId xmlns:a16="http://schemas.microsoft.com/office/drawing/2014/main" id="{0DEECD79-09E8-452E-A838-904FD9E95ECD}"/>
              </a:ext>
            </a:extLst>
          </p:cNvPr>
          <p:cNvPicPr>
            <a:picLocks noChangeAspect="1"/>
          </p:cNvPicPr>
          <p:nvPr/>
        </p:nvPicPr>
        <p:blipFill>
          <a:blip r:embed="rId4"/>
          <a:stretch>
            <a:fillRect/>
          </a:stretch>
        </p:blipFill>
        <p:spPr>
          <a:xfrm>
            <a:off x="215516" y="5127774"/>
            <a:ext cx="8748972" cy="1325562"/>
          </a:xfrm>
          <a:prstGeom prst="rect">
            <a:avLst/>
          </a:prstGeom>
        </p:spPr>
      </p:pic>
    </p:spTree>
    <p:extLst>
      <p:ext uri="{BB962C8B-B14F-4D97-AF65-F5344CB8AC3E}">
        <p14:creationId xmlns:p14="http://schemas.microsoft.com/office/powerpoint/2010/main" val="3353755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E5FEF-2D5B-47E5-AFCF-F53027D11753}"/>
              </a:ext>
            </a:extLst>
          </p:cNvPr>
          <p:cNvSpPr>
            <a:spLocks noGrp="1"/>
          </p:cNvSpPr>
          <p:nvPr>
            <p:ph type="title"/>
          </p:nvPr>
        </p:nvSpPr>
        <p:spPr/>
        <p:txBody>
          <a:bodyPr/>
          <a:lstStyle/>
          <a:p>
            <a:r>
              <a:rPr lang="en-US" altLang="zh-CN" b="1" dirty="0"/>
              <a:t>Left factoring</a:t>
            </a:r>
            <a:endParaRPr lang="zh-CN" altLang="en-US" dirty="0"/>
          </a:p>
        </p:txBody>
      </p:sp>
      <p:sp>
        <p:nvSpPr>
          <p:cNvPr id="3" name="内容占位符 2">
            <a:extLst>
              <a:ext uri="{FF2B5EF4-FFF2-40B4-BE49-F238E27FC236}">
                <a16:creationId xmlns:a16="http://schemas.microsoft.com/office/drawing/2014/main" id="{8ADE9DFD-3F4F-4DE6-BF03-4D84E265573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9421078-4914-4B05-A2BB-D4CBD63A8925}"/>
              </a:ext>
            </a:extLst>
          </p:cNvPr>
          <p:cNvPicPr>
            <a:picLocks noChangeAspect="1"/>
          </p:cNvPicPr>
          <p:nvPr/>
        </p:nvPicPr>
        <p:blipFill>
          <a:blip r:embed="rId2"/>
          <a:stretch>
            <a:fillRect/>
          </a:stretch>
        </p:blipFill>
        <p:spPr>
          <a:xfrm>
            <a:off x="614657" y="1420604"/>
            <a:ext cx="7914686" cy="3503079"/>
          </a:xfrm>
          <a:prstGeom prst="rect">
            <a:avLst/>
          </a:prstGeom>
        </p:spPr>
      </p:pic>
      <p:pic>
        <p:nvPicPr>
          <p:cNvPr id="5" name="图片 4">
            <a:extLst>
              <a:ext uri="{FF2B5EF4-FFF2-40B4-BE49-F238E27FC236}">
                <a16:creationId xmlns:a16="http://schemas.microsoft.com/office/drawing/2014/main" id="{1BFE354B-664D-4F27-9508-B28CECEC1CFF}"/>
              </a:ext>
            </a:extLst>
          </p:cNvPr>
          <p:cNvPicPr>
            <a:picLocks noChangeAspect="1"/>
          </p:cNvPicPr>
          <p:nvPr/>
        </p:nvPicPr>
        <p:blipFill>
          <a:blip r:embed="rId3"/>
          <a:stretch>
            <a:fillRect/>
          </a:stretch>
        </p:blipFill>
        <p:spPr>
          <a:xfrm>
            <a:off x="1187624" y="4401936"/>
            <a:ext cx="5976664" cy="1402686"/>
          </a:xfrm>
          <a:prstGeom prst="rect">
            <a:avLst/>
          </a:prstGeom>
        </p:spPr>
      </p:pic>
    </p:spTree>
    <p:extLst>
      <p:ext uri="{BB962C8B-B14F-4D97-AF65-F5344CB8AC3E}">
        <p14:creationId xmlns:p14="http://schemas.microsoft.com/office/powerpoint/2010/main" val="394817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7B79F-38B4-4F53-8A11-D7A1F374D591}"/>
              </a:ext>
            </a:extLst>
          </p:cNvPr>
          <p:cNvSpPr>
            <a:spLocks noGrp="1"/>
          </p:cNvSpPr>
          <p:nvPr>
            <p:ph type="title"/>
          </p:nvPr>
        </p:nvSpPr>
        <p:spPr/>
        <p:txBody>
          <a:bodyPr/>
          <a:lstStyle/>
          <a:p>
            <a:r>
              <a:rPr lang="en-US" altLang="zh-CN" b="1" dirty="0"/>
              <a:t>Left factoring</a:t>
            </a:r>
            <a:endParaRPr lang="zh-CN" altLang="en-US" dirty="0"/>
          </a:p>
        </p:txBody>
      </p:sp>
      <p:sp>
        <p:nvSpPr>
          <p:cNvPr id="3" name="内容占位符 2">
            <a:extLst>
              <a:ext uri="{FF2B5EF4-FFF2-40B4-BE49-F238E27FC236}">
                <a16:creationId xmlns:a16="http://schemas.microsoft.com/office/drawing/2014/main" id="{428EB1FD-BFB1-4406-A814-B86159E6596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2A1B1F1-1C79-426B-B7D4-CFE0551F70BB}"/>
              </a:ext>
            </a:extLst>
          </p:cNvPr>
          <p:cNvPicPr>
            <a:picLocks noChangeAspect="1"/>
          </p:cNvPicPr>
          <p:nvPr/>
        </p:nvPicPr>
        <p:blipFill>
          <a:blip r:embed="rId2"/>
          <a:stretch>
            <a:fillRect/>
          </a:stretch>
        </p:blipFill>
        <p:spPr>
          <a:xfrm>
            <a:off x="161764" y="1393659"/>
            <a:ext cx="8982236" cy="2323373"/>
          </a:xfrm>
          <a:prstGeom prst="rect">
            <a:avLst/>
          </a:prstGeom>
        </p:spPr>
      </p:pic>
      <p:sp>
        <p:nvSpPr>
          <p:cNvPr id="5" name="箭头: 右 4">
            <a:extLst>
              <a:ext uri="{FF2B5EF4-FFF2-40B4-BE49-F238E27FC236}">
                <a16:creationId xmlns:a16="http://schemas.microsoft.com/office/drawing/2014/main" id="{5522093F-595E-4CBF-816A-0450D479ECA1}"/>
              </a:ext>
            </a:extLst>
          </p:cNvPr>
          <p:cNvSpPr/>
          <p:nvPr/>
        </p:nvSpPr>
        <p:spPr>
          <a:xfrm rot="5400000">
            <a:off x="4427984" y="2299155"/>
            <a:ext cx="576064" cy="115212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C3F328E5-CE4A-40AE-99FA-49064C8853DF}"/>
              </a:ext>
            </a:extLst>
          </p:cNvPr>
          <p:cNvPicPr>
            <a:picLocks noChangeAspect="1"/>
          </p:cNvPicPr>
          <p:nvPr/>
        </p:nvPicPr>
        <p:blipFill>
          <a:blip r:embed="rId3"/>
          <a:stretch>
            <a:fillRect/>
          </a:stretch>
        </p:blipFill>
        <p:spPr>
          <a:xfrm>
            <a:off x="323528" y="4150238"/>
            <a:ext cx="8658708" cy="2019843"/>
          </a:xfrm>
          <a:prstGeom prst="rect">
            <a:avLst/>
          </a:prstGeom>
        </p:spPr>
      </p:pic>
    </p:spTree>
    <p:extLst>
      <p:ext uri="{BB962C8B-B14F-4D97-AF65-F5344CB8AC3E}">
        <p14:creationId xmlns:p14="http://schemas.microsoft.com/office/powerpoint/2010/main" val="402852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4AA02-2EB2-4FB8-96AF-6584A045B707}"/>
              </a:ext>
            </a:extLst>
          </p:cNvPr>
          <p:cNvSpPr>
            <a:spLocks noGrp="1"/>
          </p:cNvSpPr>
          <p:nvPr>
            <p:ph type="title"/>
          </p:nvPr>
        </p:nvSpPr>
        <p:spPr/>
        <p:txBody>
          <a:bodyPr/>
          <a:lstStyle/>
          <a:p>
            <a:r>
              <a:rPr lang="en-US" altLang="zh-CN" b="1" dirty="0"/>
              <a:t>Left factoring</a:t>
            </a:r>
            <a:endParaRPr lang="zh-CN" altLang="en-US" dirty="0"/>
          </a:p>
        </p:txBody>
      </p:sp>
      <p:sp>
        <p:nvSpPr>
          <p:cNvPr id="3" name="内容占位符 2">
            <a:extLst>
              <a:ext uri="{FF2B5EF4-FFF2-40B4-BE49-F238E27FC236}">
                <a16:creationId xmlns:a16="http://schemas.microsoft.com/office/drawing/2014/main" id="{754A99B2-4B70-4C0B-A9A0-3E186AACB9B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0A567342-6BA9-41FE-B707-0C1AF3016BD0}"/>
              </a:ext>
            </a:extLst>
          </p:cNvPr>
          <p:cNvPicPr>
            <a:picLocks noChangeAspect="1"/>
          </p:cNvPicPr>
          <p:nvPr/>
        </p:nvPicPr>
        <p:blipFill>
          <a:blip r:embed="rId2"/>
          <a:stretch>
            <a:fillRect/>
          </a:stretch>
        </p:blipFill>
        <p:spPr>
          <a:xfrm>
            <a:off x="534380" y="1600200"/>
            <a:ext cx="8075240" cy="2790830"/>
          </a:xfrm>
          <a:prstGeom prst="rect">
            <a:avLst/>
          </a:prstGeom>
        </p:spPr>
      </p:pic>
      <p:sp>
        <p:nvSpPr>
          <p:cNvPr id="5" name="矩形 4">
            <a:extLst>
              <a:ext uri="{FF2B5EF4-FFF2-40B4-BE49-F238E27FC236}">
                <a16:creationId xmlns:a16="http://schemas.microsoft.com/office/drawing/2014/main" id="{9851C65C-95C9-4FE6-B89A-9AAC1D9854D4}"/>
              </a:ext>
            </a:extLst>
          </p:cNvPr>
          <p:cNvSpPr/>
          <p:nvPr/>
        </p:nvSpPr>
        <p:spPr>
          <a:xfrm>
            <a:off x="534380" y="4704598"/>
            <a:ext cx="8229600" cy="369332"/>
          </a:xfrm>
          <a:prstGeom prst="rect">
            <a:avLst/>
          </a:prstGeom>
        </p:spPr>
        <p:txBody>
          <a:bodyPr wrap="square">
            <a:spAutoFit/>
          </a:bodyPr>
          <a:lstStyle/>
          <a:p>
            <a:r>
              <a:rPr lang="zh-CN" altLang="en-US" b="1" dirty="0">
                <a:latin typeface="AdobeSongStd-Light"/>
              </a:rPr>
              <a:t>这与通过消除左递归而从左递归规则中得到的文法相同</a:t>
            </a:r>
            <a:endParaRPr lang="zh-CN" altLang="en-US" b="1" dirty="0"/>
          </a:p>
        </p:txBody>
      </p:sp>
    </p:spTree>
    <p:extLst>
      <p:ext uri="{BB962C8B-B14F-4D97-AF65-F5344CB8AC3E}">
        <p14:creationId xmlns:p14="http://schemas.microsoft.com/office/powerpoint/2010/main" val="3172264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 TOP-DOWN PARSING BY RECURSIVE-DESCENT</a:t>
            </a:r>
            <a:endParaRPr lang="zh-CN" altLang="en-US" dirty="0"/>
          </a:p>
        </p:txBody>
      </p:sp>
      <p:sp>
        <p:nvSpPr>
          <p:cNvPr id="3" name="内容占位符 2"/>
          <p:cNvSpPr>
            <a:spLocks noGrp="1"/>
          </p:cNvSpPr>
          <p:nvPr>
            <p:ph idx="1"/>
          </p:nvPr>
        </p:nvSpPr>
        <p:spPr/>
        <p:txBody>
          <a:bodyPr/>
          <a:lstStyle/>
          <a:p>
            <a:r>
              <a:rPr lang="en-US" altLang="zh-CN" dirty="0"/>
              <a:t>4.1.1 The Basic Method of Recursive-Descent</a:t>
            </a:r>
          </a:p>
          <a:p>
            <a:pPr>
              <a:buFont typeface="Wingdings" panose="05000000000000000000" pitchFamily="2" charset="2"/>
              <a:buChar char="p"/>
            </a:pPr>
            <a:r>
              <a:rPr lang="en-US" altLang="zh-CN" sz="2400" b="1" dirty="0"/>
              <a:t>The idea of Recursive-Descent Parsing</a:t>
            </a:r>
          </a:p>
          <a:p>
            <a:pPr marL="0" indent="0" algn="just">
              <a:buNone/>
            </a:pPr>
            <a:r>
              <a:rPr lang="en-US" altLang="zh-CN" sz="2400" dirty="0"/>
              <a:t>      We view the grammar rule for a non-terminal A as a definition for a procedure to recognize an A, while the right-hand side of the grammar for A specifies the structure of the code for this procedure.</a:t>
            </a:r>
          </a:p>
          <a:p>
            <a:pPr marL="0" indent="0" algn="just">
              <a:buNone/>
            </a:pPr>
            <a:r>
              <a:rPr lang="zh-CN" altLang="en-US" sz="2400" dirty="0"/>
              <a:t>      一个选择中的终结符与非终结符序列与相匹配的输入以及对其他过程的调用相对应，而选择与在代码中的替代情况（ </a:t>
            </a:r>
            <a:r>
              <a:rPr lang="en-US" altLang="zh-CN" sz="2400" dirty="0"/>
              <a:t>case</a:t>
            </a:r>
            <a:r>
              <a:rPr lang="zh-CN" altLang="en-US" sz="2400" dirty="0"/>
              <a:t>语句和</a:t>
            </a:r>
            <a:r>
              <a:rPr lang="en-US" altLang="zh-CN" sz="2400" dirty="0"/>
              <a:t>if</a:t>
            </a:r>
            <a:r>
              <a:rPr lang="zh-CN" altLang="en-US" sz="2400" dirty="0"/>
              <a:t>语句）相对应。</a:t>
            </a:r>
            <a:endParaRPr lang="en-US" altLang="zh-CN" sz="2400" dirty="0"/>
          </a:p>
          <a:p>
            <a:pPr marL="0" indent="0">
              <a:buNone/>
            </a:pPr>
            <a:endParaRPr lang="en-US" altLang="zh-CN" dirty="0"/>
          </a:p>
        </p:txBody>
      </p:sp>
    </p:spTree>
    <p:extLst>
      <p:ext uri="{BB962C8B-B14F-4D97-AF65-F5344CB8AC3E}">
        <p14:creationId xmlns:p14="http://schemas.microsoft.com/office/powerpoint/2010/main" val="2802311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D3906-F3EB-4C70-9E04-73727D028E86}"/>
              </a:ext>
            </a:extLst>
          </p:cNvPr>
          <p:cNvSpPr>
            <a:spLocks noGrp="1"/>
          </p:cNvSpPr>
          <p:nvPr>
            <p:ph type="title"/>
          </p:nvPr>
        </p:nvSpPr>
        <p:spPr/>
        <p:txBody>
          <a:bodyPr/>
          <a:lstStyle/>
          <a:p>
            <a:r>
              <a:rPr lang="en-US" altLang="zh-CN" b="1" dirty="0"/>
              <a:t>Left factoring</a:t>
            </a:r>
            <a:endParaRPr lang="zh-CN" altLang="en-US" dirty="0"/>
          </a:p>
        </p:txBody>
      </p:sp>
      <p:sp>
        <p:nvSpPr>
          <p:cNvPr id="3" name="内容占位符 2">
            <a:extLst>
              <a:ext uri="{FF2B5EF4-FFF2-40B4-BE49-F238E27FC236}">
                <a16:creationId xmlns:a16="http://schemas.microsoft.com/office/drawing/2014/main" id="{41A7C48E-3657-465C-A282-98196B44226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C7C1DFB-6E39-4107-8D13-88C3D9D0D8B8}"/>
              </a:ext>
            </a:extLst>
          </p:cNvPr>
          <p:cNvPicPr>
            <a:picLocks noChangeAspect="1"/>
          </p:cNvPicPr>
          <p:nvPr/>
        </p:nvPicPr>
        <p:blipFill>
          <a:blip r:embed="rId2"/>
          <a:stretch>
            <a:fillRect/>
          </a:stretch>
        </p:blipFill>
        <p:spPr>
          <a:xfrm>
            <a:off x="433934" y="1600200"/>
            <a:ext cx="8386538" cy="1212701"/>
          </a:xfrm>
          <a:prstGeom prst="rect">
            <a:avLst/>
          </a:prstGeom>
        </p:spPr>
      </p:pic>
      <p:grpSp>
        <p:nvGrpSpPr>
          <p:cNvPr id="7" name="组合 6">
            <a:extLst>
              <a:ext uri="{FF2B5EF4-FFF2-40B4-BE49-F238E27FC236}">
                <a16:creationId xmlns:a16="http://schemas.microsoft.com/office/drawing/2014/main" id="{DDD782F2-6A4E-45AC-8C0E-1491B1EDE8B8}"/>
              </a:ext>
            </a:extLst>
          </p:cNvPr>
          <p:cNvGrpSpPr/>
          <p:nvPr/>
        </p:nvGrpSpPr>
        <p:grpSpPr>
          <a:xfrm>
            <a:off x="433934" y="2931755"/>
            <a:ext cx="8602561" cy="921215"/>
            <a:chOff x="433934" y="2931755"/>
            <a:chExt cx="8602561" cy="921215"/>
          </a:xfrm>
        </p:grpSpPr>
        <p:pic>
          <p:nvPicPr>
            <p:cNvPr id="5" name="图片 4">
              <a:extLst>
                <a:ext uri="{FF2B5EF4-FFF2-40B4-BE49-F238E27FC236}">
                  <a16:creationId xmlns:a16="http://schemas.microsoft.com/office/drawing/2014/main" id="{EF26FF8F-8946-442E-83E2-C4540ED65BA9}"/>
                </a:ext>
              </a:extLst>
            </p:cNvPr>
            <p:cNvPicPr>
              <a:picLocks noChangeAspect="1"/>
            </p:cNvPicPr>
            <p:nvPr/>
          </p:nvPicPr>
          <p:blipFill>
            <a:blip r:embed="rId3"/>
            <a:stretch>
              <a:fillRect/>
            </a:stretch>
          </p:blipFill>
          <p:spPr>
            <a:xfrm>
              <a:off x="433934" y="2931755"/>
              <a:ext cx="8602561" cy="566800"/>
            </a:xfrm>
            <a:prstGeom prst="rect">
              <a:avLst/>
            </a:prstGeom>
          </p:spPr>
        </p:pic>
        <p:pic>
          <p:nvPicPr>
            <p:cNvPr id="6" name="图片 5">
              <a:extLst>
                <a:ext uri="{FF2B5EF4-FFF2-40B4-BE49-F238E27FC236}">
                  <a16:creationId xmlns:a16="http://schemas.microsoft.com/office/drawing/2014/main" id="{5BC48BFB-C494-4410-A575-060A0A7DC9EE}"/>
                </a:ext>
              </a:extLst>
            </p:cNvPr>
            <p:cNvPicPr>
              <a:picLocks noChangeAspect="1"/>
            </p:cNvPicPr>
            <p:nvPr/>
          </p:nvPicPr>
          <p:blipFill>
            <a:blip r:embed="rId4"/>
            <a:stretch>
              <a:fillRect/>
            </a:stretch>
          </p:blipFill>
          <p:spPr>
            <a:xfrm>
              <a:off x="433934" y="3519637"/>
              <a:ext cx="1085714" cy="333333"/>
            </a:xfrm>
            <a:prstGeom prst="rect">
              <a:avLst/>
            </a:prstGeom>
          </p:spPr>
        </p:pic>
      </p:grpSp>
      <p:pic>
        <p:nvPicPr>
          <p:cNvPr id="8" name="图片 7">
            <a:extLst>
              <a:ext uri="{FF2B5EF4-FFF2-40B4-BE49-F238E27FC236}">
                <a16:creationId xmlns:a16="http://schemas.microsoft.com/office/drawing/2014/main" id="{72CB3D82-1F1E-4576-B268-C975063E9BB0}"/>
              </a:ext>
            </a:extLst>
          </p:cNvPr>
          <p:cNvPicPr>
            <a:picLocks noChangeAspect="1"/>
          </p:cNvPicPr>
          <p:nvPr/>
        </p:nvPicPr>
        <p:blipFill>
          <a:blip r:embed="rId5"/>
          <a:stretch>
            <a:fillRect/>
          </a:stretch>
        </p:blipFill>
        <p:spPr>
          <a:xfrm>
            <a:off x="62476" y="3874052"/>
            <a:ext cx="8757996" cy="1905119"/>
          </a:xfrm>
          <a:prstGeom prst="rect">
            <a:avLst/>
          </a:prstGeom>
        </p:spPr>
      </p:pic>
      <p:sp>
        <p:nvSpPr>
          <p:cNvPr id="9" name="矩形 8">
            <a:extLst>
              <a:ext uri="{FF2B5EF4-FFF2-40B4-BE49-F238E27FC236}">
                <a16:creationId xmlns:a16="http://schemas.microsoft.com/office/drawing/2014/main" id="{0AFC5D6B-ADBC-4C7C-AA38-67591F192F3E}"/>
              </a:ext>
            </a:extLst>
          </p:cNvPr>
          <p:cNvSpPr/>
          <p:nvPr/>
        </p:nvSpPr>
        <p:spPr>
          <a:xfrm>
            <a:off x="290656" y="5875685"/>
            <a:ext cx="8711905" cy="369332"/>
          </a:xfrm>
          <a:prstGeom prst="rect">
            <a:avLst/>
          </a:prstGeom>
        </p:spPr>
        <p:txBody>
          <a:bodyPr wrap="square">
            <a:spAutoFit/>
          </a:bodyPr>
          <a:lstStyle/>
          <a:p>
            <a:r>
              <a:rPr lang="zh-CN" altLang="en-US" b="1" dirty="0">
                <a:latin typeface="AdobeSongStd-Light"/>
              </a:rPr>
              <a:t>应指出在所有的例子中，我们已使提取左因子确实在转换之后变成了</a:t>
            </a:r>
            <a:r>
              <a:rPr lang="en-US" altLang="zh-CN" b="1" dirty="0">
                <a:latin typeface="Times New Roman" panose="02020603050405020304" pitchFamily="18" charset="0"/>
              </a:rPr>
              <a:t>L </a:t>
            </a:r>
            <a:r>
              <a:rPr lang="en-US" altLang="zh-CN" b="1" dirty="0" err="1">
                <a:latin typeface="Times New Roman" panose="02020603050405020304" pitchFamily="18" charset="0"/>
              </a:rPr>
              <a:t>L</a:t>
            </a:r>
            <a:r>
              <a:rPr lang="en-US" altLang="zh-CN" b="1" dirty="0">
                <a:latin typeface="Times New Roman" panose="02020603050405020304" pitchFamily="18" charset="0"/>
              </a:rPr>
              <a:t> ( 1 )</a:t>
            </a:r>
            <a:r>
              <a:rPr lang="zh-CN" altLang="en-US" b="1" dirty="0">
                <a:latin typeface="AdobeSongStd-Light"/>
              </a:rPr>
              <a:t>文法。</a:t>
            </a:r>
            <a:endParaRPr lang="zh-CN" altLang="en-US" b="1" dirty="0"/>
          </a:p>
        </p:txBody>
      </p:sp>
    </p:spTree>
    <p:extLst>
      <p:ext uri="{BB962C8B-B14F-4D97-AF65-F5344CB8AC3E}">
        <p14:creationId xmlns:p14="http://schemas.microsoft.com/office/powerpoint/2010/main" val="2413808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EB626-1871-4B89-9E08-4C2ADF139459}"/>
              </a:ext>
            </a:extLst>
          </p:cNvPr>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a:extLst>
              <a:ext uri="{FF2B5EF4-FFF2-40B4-BE49-F238E27FC236}">
                <a16:creationId xmlns:a16="http://schemas.microsoft.com/office/drawing/2014/main" id="{E47198D7-34D6-456A-B435-F96E880F7469}"/>
              </a:ext>
            </a:extLst>
          </p:cNvPr>
          <p:cNvSpPr>
            <a:spLocks noGrp="1"/>
          </p:cNvSpPr>
          <p:nvPr>
            <p:ph idx="1"/>
          </p:nvPr>
        </p:nvSpPr>
        <p:spPr/>
        <p:txBody>
          <a:bodyPr>
            <a:normAutofit/>
          </a:bodyPr>
          <a:lstStyle/>
          <a:p>
            <a:pPr marL="0" indent="0" algn="just">
              <a:buNone/>
            </a:pPr>
            <a:r>
              <a:rPr lang="en-US" altLang="zh-CN" sz="2800" b="1" dirty="0"/>
              <a:t>It is more difficult for LL(1) to adapt to syntax tree construction.</a:t>
            </a:r>
            <a:endParaRPr lang="zh-CN" altLang="zh-CN" sz="2800" b="1" dirty="0"/>
          </a:p>
          <a:p>
            <a:pPr marL="0" lvl="0" indent="0" algn="just">
              <a:buNone/>
            </a:pPr>
            <a:r>
              <a:rPr lang="en-US" altLang="zh-CN" sz="2400" dirty="0"/>
              <a:t>(1) The structure of the syntax tree can be obscured by left factoring and left recursion removal;</a:t>
            </a:r>
            <a:endParaRPr lang="zh-CN" altLang="zh-CN" sz="2400" dirty="0"/>
          </a:p>
          <a:p>
            <a:pPr marL="0" lvl="0" indent="0" algn="just">
              <a:buNone/>
            </a:pPr>
            <a:r>
              <a:rPr lang="en-US" altLang="zh-CN" sz="2400" dirty="0"/>
              <a:t>(2) The parsing stack represents only predicated structure, not structure that have been actually seen.</a:t>
            </a:r>
            <a:endParaRPr lang="zh-CN" altLang="zh-CN" sz="2400" dirty="0"/>
          </a:p>
          <a:p>
            <a:pPr marL="0" indent="0" algn="just">
              <a:buNone/>
            </a:pPr>
            <a:r>
              <a:rPr lang="en-US" altLang="zh-CN" sz="2800" b="1" dirty="0"/>
              <a:t>The solution:</a:t>
            </a:r>
            <a:endParaRPr lang="zh-CN" altLang="zh-CN" sz="2800" b="1" dirty="0"/>
          </a:p>
          <a:p>
            <a:pPr marL="0" lvl="0" indent="0" algn="just">
              <a:buNone/>
            </a:pPr>
            <a:r>
              <a:rPr lang="en-US" altLang="zh-CN" sz="2400" dirty="0"/>
              <a:t>(1) An extra stack is used to keep track of syntax tree nodes, and</a:t>
            </a:r>
            <a:endParaRPr lang="zh-CN" altLang="zh-CN" sz="2400" dirty="0"/>
          </a:p>
          <a:p>
            <a:pPr marL="0" lvl="0" indent="0" algn="just">
              <a:buNone/>
            </a:pPr>
            <a:r>
              <a:rPr lang="en-US" altLang="zh-CN" sz="2400" dirty="0"/>
              <a:t>(2) “</a:t>
            </a:r>
            <a:r>
              <a:rPr lang="en-US" altLang="zh-CN" sz="2400" dirty="0" err="1"/>
              <a:t>action”markers</a:t>
            </a:r>
            <a:r>
              <a:rPr lang="en-US" altLang="zh-CN" sz="2400" dirty="0"/>
              <a:t> are placed in the parsing stack to indicate when and what actions on the tree stack should occur.</a:t>
            </a:r>
            <a:endParaRPr lang="zh-CN" altLang="en-US" sz="2400" dirty="0"/>
          </a:p>
        </p:txBody>
      </p:sp>
    </p:spTree>
    <p:extLst>
      <p:ext uri="{BB962C8B-B14F-4D97-AF65-F5344CB8AC3E}">
        <p14:creationId xmlns:p14="http://schemas.microsoft.com/office/powerpoint/2010/main" val="799912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8B383-C6D7-4E94-967C-1EA4165CC4E1}"/>
              </a:ext>
            </a:extLst>
          </p:cNvPr>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a:extLst>
              <a:ext uri="{FF2B5EF4-FFF2-40B4-BE49-F238E27FC236}">
                <a16:creationId xmlns:a16="http://schemas.microsoft.com/office/drawing/2014/main" id="{0BBEB389-A259-4A6E-BF88-0E6D9CDE6F7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DEB2C97-0880-45C3-A71C-F0BDFE74516C}"/>
              </a:ext>
            </a:extLst>
          </p:cNvPr>
          <p:cNvPicPr>
            <a:picLocks noChangeAspect="1"/>
          </p:cNvPicPr>
          <p:nvPr/>
        </p:nvPicPr>
        <p:blipFill>
          <a:blip r:embed="rId2"/>
          <a:stretch>
            <a:fillRect/>
          </a:stretch>
        </p:blipFill>
        <p:spPr>
          <a:xfrm>
            <a:off x="107412" y="1600200"/>
            <a:ext cx="8946831" cy="1318456"/>
          </a:xfrm>
          <a:prstGeom prst="rect">
            <a:avLst/>
          </a:prstGeom>
        </p:spPr>
      </p:pic>
      <p:pic>
        <p:nvPicPr>
          <p:cNvPr id="5" name="图片 4">
            <a:extLst>
              <a:ext uri="{FF2B5EF4-FFF2-40B4-BE49-F238E27FC236}">
                <a16:creationId xmlns:a16="http://schemas.microsoft.com/office/drawing/2014/main" id="{4D851C9E-DC9D-4F67-B914-981E2629DC03}"/>
              </a:ext>
            </a:extLst>
          </p:cNvPr>
          <p:cNvPicPr>
            <a:picLocks noChangeAspect="1"/>
          </p:cNvPicPr>
          <p:nvPr/>
        </p:nvPicPr>
        <p:blipFill>
          <a:blip r:embed="rId3"/>
          <a:stretch>
            <a:fillRect/>
          </a:stretch>
        </p:blipFill>
        <p:spPr>
          <a:xfrm>
            <a:off x="89755" y="3036178"/>
            <a:ext cx="8964488" cy="2354310"/>
          </a:xfrm>
          <a:prstGeom prst="rect">
            <a:avLst/>
          </a:prstGeom>
        </p:spPr>
      </p:pic>
      <p:pic>
        <p:nvPicPr>
          <p:cNvPr id="6" name="图片 5">
            <a:extLst>
              <a:ext uri="{FF2B5EF4-FFF2-40B4-BE49-F238E27FC236}">
                <a16:creationId xmlns:a16="http://schemas.microsoft.com/office/drawing/2014/main" id="{5370F67C-9C74-49C8-A94E-19B3CECF56C7}"/>
              </a:ext>
            </a:extLst>
          </p:cNvPr>
          <p:cNvPicPr>
            <a:picLocks noChangeAspect="1"/>
          </p:cNvPicPr>
          <p:nvPr/>
        </p:nvPicPr>
        <p:blipFill>
          <a:blip r:embed="rId4"/>
          <a:stretch>
            <a:fillRect/>
          </a:stretch>
        </p:blipFill>
        <p:spPr>
          <a:xfrm>
            <a:off x="395488" y="5616069"/>
            <a:ext cx="8370677" cy="692656"/>
          </a:xfrm>
          <a:prstGeom prst="rect">
            <a:avLst/>
          </a:prstGeom>
        </p:spPr>
      </p:pic>
    </p:spTree>
    <p:extLst>
      <p:ext uri="{BB962C8B-B14F-4D97-AF65-F5344CB8AC3E}">
        <p14:creationId xmlns:p14="http://schemas.microsoft.com/office/powerpoint/2010/main" val="4093405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D16AE-E705-44A7-968A-33F0A5B22D69}"/>
              </a:ext>
            </a:extLst>
          </p:cNvPr>
          <p:cNvSpPr>
            <a:spLocks noGrp="1"/>
          </p:cNvSpPr>
          <p:nvPr>
            <p:ph type="title"/>
          </p:nvPr>
        </p:nvSpPr>
        <p:spPr/>
        <p:txBody>
          <a:bodyPr>
            <a:normAutofit fontScale="90000"/>
          </a:bodyPr>
          <a:lstStyle/>
          <a:p>
            <a:r>
              <a:rPr lang="en-US" altLang="zh-CN" dirty="0"/>
              <a:t>4.2.4 Syntax Tree Construction in LL(1) Parsing</a:t>
            </a:r>
            <a:endParaRPr lang="zh-CN" altLang="en-US" dirty="0"/>
          </a:p>
        </p:txBody>
      </p:sp>
      <p:sp>
        <p:nvSpPr>
          <p:cNvPr id="3" name="内容占位符 2">
            <a:extLst>
              <a:ext uri="{FF2B5EF4-FFF2-40B4-BE49-F238E27FC236}">
                <a16:creationId xmlns:a16="http://schemas.microsoft.com/office/drawing/2014/main" id="{8D1F2B29-377E-405E-8C59-A302EDE448D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50EE16E-ABEE-41E2-8C36-A0228B0A7985}"/>
              </a:ext>
            </a:extLst>
          </p:cNvPr>
          <p:cNvPicPr>
            <a:picLocks noChangeAspect="1"/>
          </p:cNvPicPr>
          <p:nvPr/>
        </p:nvPicPr>
        <p:blipFill>
          <a:blip r:embed="rId2"/>
          <a:stretch>
            <a:fillRect/>
          </a:stretch>
        </p:blipFill>
        <p:spPr>
          <a:xfrm>
            <a:off x="107460" y="1590567"/>
            <a:ext cx="8929080" cy="2406578"/>
          </a:xfrm>
          <a:prstGeom prst="rect">
            <a:avLst/>
          </a:prstGeom>
        </p:spPr>
      </p:pic>
      <p:pic>
        <p:nvPicPr>
          <p:cNvPr id="5" name="图片 4">
            <a:extLst>
              <a:ext uri="{FF2B5EF4-FFF2-40B4-BE49-F238E27FC236}">
                <a16:creationId xmlns:a16="http://schemas.microsoft.com/office/drawing/2014/main" id="{486B3B20-3D15-4409-AE98-99C350584AF7}"/>
              </a:ext>
            </a:extLst>
          </p:cNvPr>
          <p:cNvPicPr>
            <a:picLocks noChangeAspect="1"/>
          </p:cNvPicPr>
          <p:nvPr/>
        </p:nvPicPr>
        <p:blipFill>
          <a:blip r:embed="rId3"/>
          <a:stretch>
            <a:fillRect/>
          </a:stretch>
        </p:blipFill>
        <p:spPr>
          <a:xfrm>
            <a:off x="-85480" y="4170074"/>
            <a:ext cx="9144000" cy="757906"/>
          </a:xfrm>
          <a:prstGeom prst="rect">
            <a:avLst/>
          </a:prstGeom>
        </p:spPr>
      </p:pic>
    </p:spTree>
    <p:extLst>
      <p:ext uri="{BB962C8B-B14F-4D97-AF65-F5344CB8AC3E}">
        <p14:creationId xmlns:p14="http://schemas.microsoft.com/office/powerpoint/2010/main" val="1996420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E569B-9144-4EE0-B8F6-8B82E326042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A9DDC60-6D4B-422B-B64A-2546451F007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D6593FC-B55A-491D-8200-C92F518749A5}"/>
              </a:ext>
            </a:extLst>
          </p:cNvPr>
          <p:cNvPicPr>
            <a:picLocks noChangeAspect="1"/>
          </p:cNvPicPr>
          <p:nvPr/>
        </p:nvPicPr>
        <p:blipFill>
          <a:blip r:embed="rId2"/>
          <a:stretch>
            <a:fillRect/>
          </a:stretch>
        </p:blipFill>
        <p:spPr>
          <a:xfrm>
            <a:off x="251520" y="647365"/>
            <a:ext cx="8640960" cy="397545"/>
          </a:xfrm>
          <a:prstGeom prst="rect">
            <a:avLst/>
          </a:prstGeom>
        </p:spPr>
      </p:pic>
      <p:pic>
        <p:nvPicPr>
          <p:cNvPr id="5" name="图片 4">
            <a:extLst>
              <a:ext uri="{FF2B5EF4-FFF2-40B4-BE49-F238E27FC236}">
                <a16:creationId xmlns:a16="http://schemas.microsoft.com/office/drawing/2014/main" id="{83C5B563-33EC-4103-9AEF-D706CF9293A1}"/>
              </a:ext>
            </a:extLst>
          </p:cNvPr>
          <p:cNvPicPr>
            <a:picLocks noChangeAspect="1"/>
          </p:cNvPicPr>
          <p:nvPr/>
        </p:nvPicPr>
        <p:blipFill>
          <a:blip r:embed="rId3"/>
          <a:stretch>
            <a:fillRect/>
          </a:stretch>
        </p:blipFill>
        <p:spPr>
          <a:xfrm>
            <a:off x="341784" y="1104556"/>
            <a:ext cx="8460432" cy="4268603"/>
          </a:xfrm>
          <a:prstGeom prst="rect">
            <a:avLst/>
          </a:prstGeom>
        </p:spPr>
      </p:pic>
      <p:pic>
        <p:nvPicPr>
          <p:cNvPr id="6" name="图片 5">
            <a:extLst>
              <a:ext uri="{FF2B5EF4-FFF2-40B4-BE49-F238E27FC236}">
                <a16:creationId xmlns:a16="http://schemas.microsoft.com/office/drawing/2014/main" id="{FEF7653B-790F-4CA6-9E84-6030F4F96F34}"/>
              </a:ext>
            </a:extLst>
          </p:cNvPr>
          <p:cNvPicPr>
            <a:picLocks noChangeAspect="1"/>
          </p:cNvPicPr>
          <p:nvPr/>
        </p:nvPicPr>
        <p:blipFill>
          <a:blip r:embed="rId4"/>
          <a:stretch>
            <a:fillRect/>
          </a:stretch>
        </p:blipFill>
        <p:spPr>
          <a:xfrm>
            <a:off x="314470" y="5572532"/>
            <a:ext cx="8640960" cy="499946"/>
          </a:xfrm>
          <a:prstGeom prst="rect">
            <a:avLst/>
          </a:prstGeom>
        </p:spPr>
      </p:pic>
    </p:spTree>
    <p:extLst>
      <p:ext uri="{BB962C8B-B14F-4D97-AF65-F5344CB8AC3E}">
        <p14:creationId xmlns:p14="http://schemas.microsoft.com/office/powerpoint/2010/main" val="2869535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A0CBFE-6A03-473C-9902-967C925A774E}"/>
              </a:ext>
            </a:extLst>
          </p:cNvPr>
          <p:cNvSpPr>
            <a:spLocks noGrp="1"/>
          </p:cNvSpPr>
          <p:nvPr>
            <p:ph type="title"/>
          </p:nvPr>
        </p:nvSpPr>
        <p:spPr/>
        <p:txBody>
          <a:bodyPr/>
          <a:lstStyle/>
          <a:p>
            <a:r>
              <a:rPr lang="en-US" altLang="zh-CN" dirty="0"/>
              <a:t>4.3 FIRST AND FOLLOW SETS</a:t>
            </a:r>
            <a:endParaRPr lang="zh-CN" altLang="en-US" dirty="0"/>
          </a:p>
        </p:txBody>
      </p:sp>
      <p:sp>
        <p:nvSpPr>
          <p:cNvPr id="3" name="内容占位符 2">
            <a:extLst>
              <a:ext uri="{FF2B5EF4-FFF2-40B4-BE49-F238E27FC236}">
                <a16:creationId xmlns:a16="http://schemas.microsoft.com/office/drawing/2014/main" id="{A7BA2070-57E9-4E77-ACD3-7695B3B1B14D}"/>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C5E99AAC-018F-45D2-945A-0938F6CAAE88}"/>
              </a:ext>
            </a:extLst>
          </p:cNvPr>
          <p:cNvPicPr>
            <a:picLocks noChangeAspect="1"/>
          </p:cNvPicPr>
          <p:nvPr/>
        </p:nvPicPr>
        <p:blipFill>
          <a:blip r:embed="rId2"/>
          <a:stretch>
            <a:fillRect/>
          </a:stretch>
        </p:blipFill>
        <p:spPr>
          <a:xfrm>
            <a:off x="179512" y="1477745"/>
            <a:ext cx="8856984" cy="799127"/>
          </a:xfrm>
          <a:prstGeom prst="rect">
            <a:avLst/>
          </a:prstGeom>
        </p:spPr>
      </p:pic>
      <p:pic>
        <p:nvPicPr>
          <p:cNvPr id="5" name="图片 4">
            <a:extLst>
              <a:ext uri="{FF2B5EF4-FFF2-40B4-BE49-F238E27FC236}">
                <a16:creationId xmlns:a16="http://schemas.microsoft.com/office/drawing/2014/main" id="{4FC92D74-6115-43DE-9852-6BF66F0185CF}"/>
              </a:ext>
            </a:extLst>
          </p:cNvPr>
          <p:cNvPicPr>
            <a:picLocks noChangeAspect="1"/>
          </p:cNvPicPr>
          <p:nvPr/>
        </p:nvPicPr>
        <p:blipFill>
          <a:blip r:embed="rId3"/>
          <a:stretch>
            <a:fillRect/>
          </a:stretch>
        </p:blipFill>
        <p:spPr>
          <a:xfrm>
            <a:off x="179512" y="2492896"/>
            <a:ext cx="1971429" cy="400000"/>
          </a:xfrm>
          <a:prstGeom prst="rect">
            <a:avLst/>
          </a:prstGeom>
        </p:spPr>
      </p:pic>
      <p:pic>
        <p:nvPicPr>
          <p:cNvPr id="6" name="图片 5">
            <a:extLst>
              <a:ext uri="{FF2B5EF4-FFF2-40B4-BE49-F238E27FC236}">
                <a16:creationId xmlns:a16="http://schemas.microsoft.com/office/drawing/2014/main" id="{E862E813-D911-4543-A4D1-1676048A404B}"/>
              </a:ext>
            </a:extLst>
          </p:cNvPr>
          <p:cNvPicPr>
            <a:picLocks noChangeAspect="1"/>
          </p:cNvPicPr>
          <p:nvPr/>
        </p:nvPicPr>
        <p:blipFill>
          <a:blip r:embed="rId4"/>
          <a:stretch>
            <a:fillRect/>
          </a:stretch>
        </p:blipFill>
        <p:spPr>
          <a:xfrm>
            <a:off x="179512" y="3599465"/>
            <a:ext cx="8856984" cy="2522732"/>
          </a:xfrm>
          <a:prstGeom prst="rect">
            <a:avLst/>
          </a:prstGeom>
        </p:spPr>
      </p:pic>
      <p:pic>
        <p:nvPicPr>
          <p:cNvPr id="7" name="图片 6">
            <a:extLst>
              <a:ext uri="{FF2B5EF4-FFF2-40B4-BE49-F238E27FC236}">
                <a16:creationId xmlns:a16="http://schemas.microsoft.com/office/drawing/2014/main" id="{3836E869-8DD6-4623-85BC-7436F8613BE0}"/>
              </a:ext>
            </a:extLst>
          </p:cNvPr>
          <p:cNvPicPr>
            <a:picLocks noChangeAspect="1"/>
          </p:cNvPicPr>
          <p:nvPr/>
        </p:nvPicPr>
        <p:blipFill>
          <a:blip r:embed="rId5"/>
          <a:stretch>
            <a:fillRect/>
          </a:stretch>
        </p:blipFill>
        <p:spPr>
          <a:xfrm>
            <a:off x="179512" y="3089037"/>
            <a:ext cx="1428571" cy="314286"/>
          </a:xfrm>
          <a:prstGeom prst="rect">
            <a:avLst/>
          </a:prstGeom>
        </p:spPr>
      </p:pic>
    </p:spTree>
    <p:extLst>
      <p:ext uri="{BB962C8B-B14F-4D97-AF65-F5344CB8AC3E}">
        <p14:creationId xmlns:p14="http://schemas.microsoft.com/office/powerpoint/2010/main" val="3669060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033A9-42B6-42A3-B474-3863C0D91A89}"/>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FF0434B8-752F-438D-A7AA-2133CE5F293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5CF5817-A467-48FB-B088-CBE080BFDF62}"/>
              </a:ext>
            </a:extLst>
          </p:cNvPr>
          <p:cNvPicPr>
            <a:picLocks noChangeAspect="1"/>
          </p:cNvPicPr>
          <p:nvPr/>
        </p:nvPicPr>
        <p:blipFill>
          <a:blip r:embed="rId2"/>
          <a:stretch>
            <a:fillRect/>
          </a:stretch>
        </p:blipFill>
        <p:spPr>
          <a:xfrm>
            <a:off x="44392" y="4184914"/>
            <a:ext cx="8784976" cy="2044824"/>
          </a:xfrm>
          <a:prstGeom prst="rect">
            <a:avLst/>
          </a:prstGeom>
        </p:spPr>
      </p:pic>
      <p:grpSp>
        <p:nvGrpSpPr>
          <p:cNvPr id="7" name="组合 6">
            <a:extLst>
              <a:ext uri="{FF2B5EF4-FFF2-40B4-BE49-F238E27FC236}">
                <a16:creationId xmlns:a16="http://schemas.microsoft.com/office/drawing/2014/main" id="{017639A0-2C4F-4442-9DCC-0F2CA70F807F}"/>
              </a:ext>
            </a:extLst>
          </p:cNvPr>
          <p:cNvGrpSpPr/>
          <p:nvPr/>
        </p:nvGrpSpPr>
        <p:grpSpPr>
          <a:xfrm>
            <a:off x="314632" y="1703775"/>
            <a:ext cx="8514736" cy="2245476"/>
            <a:chOff x="359024" y="1597520"/>
            <a:chExt cx="8784976" cy="2451783"/>
          </a:xfrm>
        </p:grpSpPr>
        <p:pic>
          <p:nvPicPr>
            <p:cNvPr id="5" name="图片 4">
              <a:extLst>
                <a:ext uri="{FF2B5EF4-FFF2-40B4-BE49-F238E27FC236}">
                  <a16:creationId xmlns:a16="http://schemas.microsoft.com/office/drawing/2014/main" id="{A9EF163A-7A88-42B5-9349-AF39DC5752F1}"/>
                </a:ext>
              </a:extLst>
            </p:cNvPr>
            <p:cNvPicPr>
              <a:picLocks noChangeAspect="1"/>
            </p:cNvPicPr>
            <p:nvPr/>
          </p:nvPicPr>
          <p:blipFill>
            <a:blip r:embed="rId3"/>
            <a:stretch>
              <a:fillRect/>
            </a:stretch>
          </p:blipFill>
          <p:spPr>
            <a:xfrm>
              <a:off x="359024" y="1597520"/>
              <a:ext cx="8784976" cy="1795726"/>
            </a:xfrm>
            <a:prstGeom prst="rect">
              <a:avLst/>
            </a:prstGeom>
          </p:spPr>
        </p:pic>
        <p:pic>
          <p:nvPicPr>
            <p:cNvPr id="6" name="图片 5">
              <a:extLst>
                <a:ext uri="{FF2B5EF4-FFF2-40B4-BE49-F238E27FC236}">
                  <a16:creationId xmlns:a16="http://schemas.microsoft.com/office/drawing/2014/main" id="{B3D3483A-D23C-4A9A-BD51-D559A7603B85}"/>
                </a:ext>
              </a:extLst>
            </p:cNvPr>
            <p:cNvPicPr>
              <a:picLocks noChangeAspect="1"/>
            </p:cNvPicPr>
            <p:nvPr/>
          </p:nvPicPr>
          <p:blipFill>
            <a:blip r:embed="rId4"/>
            <a:stretch>
              <a:fillRect/>
            </a:stretch>
          </p:blipFill>
          <p:spPr>
            <a:xfrm>
              <a:off x="697266" y="3393246"/>
              <a:ext cx="8446734" cy="656057"/>
            </a:xfrm>
            <a:prstGeom prst="rect">
              <a:avLst/>
            </a:prstGeom>
          </p:spPr>
        </p:pic>
      </p:grpSp>
    </p:spTree>
    <p:extLst>
      <p:ext uri="{BB962C8B-B14F-4D97-AF65-F5344CB8AC3E}">
        <p14:creationId xmlns:p14="http://schemas.microsoft.com/office/powerpoint/2010/main" val="2994027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C80D7-A7AB-419C-9746-31C81423E556}"/>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B47DDAB2-69DD-439C-9074-0D4DB9EC9C0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42A8537-1878-43DB-A33C-398CBB23E47B}"/>
              </a:ext>
            </a:extLst>
          </p:cNvPr>
          <p:cNvPicPr>
            <a:picLocks noChangeAspect="1"/>
          </p:cNvPicPr>
          <p:nvPr/>
        </p:nvPicPr>
        <p:blipFill>
          <a:blip r:embed="rId2"/>
          <a:stretch>
            <a:fillRect/>
          </a:stretch>
        </p:blipFill>
        <p:spPr>
          <a:xfrm>
            <a:off x="772000" y="1323949"/>
            <a:ext cx="7600000" cy="3390476"/>
          </a:xfrm>
          <a:prstGeom prst="rect">
            <a:avLst/>
          </a:prstGeom>
        </p:spPr>
      </p:pic>
      <p:pic>
        <p:nvPicPr>
          <p:cNvPr id="5" name="图片 4">
            <a:extLst>
              <a:ext uri="{FF2B5EF4-FFF2-40B4-BE49-F238E27FC236}">
                <a16:creationId xmlns:a16="http://schemas.microsoft.com/office/drawing/2014/main" id="{2E75E135-9342-4D75-9C4B-516AB23A48B3}"/>
              </a:ext>
            </a:extLst>
          </p:cNvPr>
          <p:cNvPicPr>
            <a:picLocks noChangeAspect="1"/>
          </p:cNvPicPr>
          <p:nvPr/>
        </p:nvPicPr>
        <p:blipFill>
          <a:blip r:embed="rId3"/>
          <a:stretch>
            <a:fillRect/>
          </a:stretch>
        </p:blipFill>
        <p:spPr>
          <a:xfrm>
            <a:off x="457200" y="4714425"/>
            <a:ext cx="5987008" cy="1925552"/>
          </a:xfrm>
          <a:prstGeom prst="rect">
            <a:avLst/>
          </a:prstGeom>
        </p:spPr>
      </p:pic>
    </p:spTree>
    <p:extLst>
      <p:ext uri="{BB962C8B-B14F-4D97-AF65-F5344CB8AC3E}">
        <p14:creationId xmlns:p14="http://schemas.microsoft.com/office/powerpoint/2010/main" val="938162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52233-4C67-4D84-8A5A-1BCEACD275D9}"/>
              </a:ext>
            </a:extLst>
          </p:cNvPr>
          <p:cNvSpPr>
            <a:spLocks noGrp="1"/>
          </p:cNvSpPr>
          <p:nvPr>
            <p:ph type="title"/>
          </p:nvPr>
        </p:nvSpPr>
        <p:spPr/>
        <p:txBody>
          <a:bodyPr/>
          <a:lstStyle/>
          <a:p>
            <a:r>
              <a:rPr lang="en-US" altLang="zh-CN" dirty="0"/>
              <a:t>FIRST SETS</a:t>
            </a:r>
            <a:endParaRPr lang="zh-CN" altLang="en-US" dirty="0"/>
          </a:p>
        </p:txBody>
      </p:sp>
      <p:pic>
        <p:nvPicPr>
          <p:cNvPr id="5" name="内容占位符 4">
            <a:extLst>
              <a:ext uri="{FF2B5EF4-FFF2-40B4-BE49-F238E27FC236}">
                <a16:creationId xmlns:a16="http://schemas.microsoft.com/office/drawing/2014/main" id="{6F81D704-C3E9-46C0-882E-46133E41C0B7}"/>
              </a:ext>
            </a:extLst>
          </p:cNvPr>
          <p:cNvPicPr>
            <a:picLocks noGrp="1" noChangeAspect="1"/>
          </p:cNvPicPr>
          <p:nvPr>
            <p:ph idx="1"/>
          </p:nvPr>
        </p:nvPicPr>
        <p:blipFill>
          <a:blip r:embed="rId2"/>
          <a:stretch>
            <a:fillRect/>
          </a:stretch>
        </p:blipFill>
        <p:spPr>
          <a:xfrm>
            <a:off x="447818" y="2352946"/>
            <a:ext cx="8229600" cy="677211"/>
          </a:xfrm>
          <a:prstGeom prst="rect">
            <a:avLst/>
          </a:prstGeom>
        </p:spPr>
      </p:pic>
      <p:pic>
        <p:nvPicPr>
          <p:cNvPr id="4" name="图片 3">
            <a:extLst>
              <a:ext uri="{FF2B5EF4-FFF2-40B4-BE49-F238E27FC236}">
                <a16:creationId xmlns:a16="http://schemas.microsoft.com/office/drawing/2014/main" id="{9910CAE6-9215-43C6-B638-4654D7B5C309}"/>
              </a:ext>
            </a:extLst>
          </p:cNvPr>
          <p:cNvPicPr>
            <a:picLocks noChangeAspect="1"/>
          </p:cNvPicPr>
          <p:nvPr/>
        </p:nvPicPr>
        <p:blipFill>
          <a:blip r:embed="rId3"/>
          <a:stretch>
            <a:fillRect/>
          </a:stretch>
        </p:blipFill>
        <p:spPr>
          <a:xfrm>
            <a:off x="447818" y="1510952"/>
            <a:ext cx="6851105" cy="748680"/>
          </a:xfrm>
          <a:prstGeom prst="rect">
            <a:avLst/>
          </a:prstGeom>
        </p:spPr>
      </p:pic>
      <p:pic>
        <p:nvPicPr>
          <p:cNvPr id="7" name="图片 6">
            <a:extLst>
              <a:ext uri="{FF2B5EF4-FFF2-40B4-BE49-F238E27FC236}">
                <a16:creationId xmlns:a16="http://schemas.microsoft.com/office/drawing/2014/main" id="{175C949D-1FE6-4A87-AC13-67C9F0E8AFE3}"/>
              </a:ext>
            </a:extLst>
          </p:cNvPr>
          <p:cNvPicPr>
            <a:picLocks noChangeAspect="1"/>
          </p:cNvPicPr>
          <p:nvPr/>
        </p:nvPicPr>
        <p:blipFill>
          <a:blip r:embed="rId4"/>
          <a:stretch>
            <a:fillRect/>
          </a:stretch>
        </p:blipFill>
        <p:spPr>
          <a:xfrm>
            <a:off x="251520" y="5863686"/>
            <a:ext cx="5200000" cy="371429"/>
          </a:xfrm>
          <a:prstGeom prst="rect">
            <a:avLst/>
          </a:prstGeom>
        </p:spPr>
      </p:pic>
      <p:pic>
        <p:nvPicPr>
          <p:cNvPr id="8" name="图片 7">
            <a:extLst>
              <a:ext uri="{FF2B5EF4-FFF2-40B4-BE49-F238E27FC236}">
                <a16:creationId xmlns:a16="http://schemas.microsoft.com/office/drawing/2014/main" id="{7D4BE04A-70C3-41CC-ABB5-47E981469378}"/>
              </a:ext>
            </a:extLst>
          </p:cNvPr>
          <p:cNvPicPr>
            <a:picLocks noChangeAspect="1"/>
          </p:cNvPicPr>
          <p:nvPr/>
        </p:nvPicPr>
        <p:blipFill>
          <a:blip r:embed="rId5"/>
          <a:stretch>
            <a:fillRect/>
          </a:stretch>
        </p:blipFill>
        <p:spPr>
          <a:xfrm>
            <a:off x="6030139" y="3258739"/>
            <a:ext cx="3059832" cy="3314261"/>
          </a:xfrm>
          <a:prstGeom prst="rect">
            <a:avLst/>
          </a:prstGeom>
        </p:spPr>
      </p:pic>
      <p:pic>
        <p:nvPicPr>
          <p:cNvPr id="9" name="图片 8">
            <a:extLst>
              <a:ext uri="{FF2B5EF4-FFF2-40B4-BE49-F238E27FC236}">
                <a16:creationId xmlns:a16="http://schemas.microsoft.com/office/drawing/2014/main" id="{FB05ECBC-60AE-4426-8D92-D61D4444266E}"/>
              </a:ext>
            </a:extLst>
          </p:cNvPr>
          <p:cNvPicPr>
            <a:picLocks noChangeAspect="1"/>
          </p:cNvPicPr>
          <p:nvPr/>
        </p:nvPicPr>
        <p:blipFill>
          <a:blip r:embed="rId6"/>
          <a:stretch>
            <a:fillRect/>
          </a:stretch>
        </p:blipFill>
        <p:spPr>
          <a:xfrm>
            <a:off x="251520" y="3313495"/>
            <a:ext cx="5359663" cy="2266853"/>
          </a:xfrm>
          <a:prstGeom prst="rect">
            <a:avLst/>
          </a:prstGeom>
        </p:spPr>
      </p:pic>
      <p:pic>
        <p:nvPicPr>
          <p:cNvPr id="10" name="图片 9">
            <a:extLst>
              <a:ext uri="{FF2B5EF4-FFF2-40B4-BE49-F238E27FC236}">
                <a16:creationId xmlns:a16="http://schemas.microsoft.com/office/drawing/2014/main" id="{74E9BCDD-FD74-4ADF-A02B-5EA1BBFAF48A}"/>
              </a:ext>
            </a:extLst>
          </p:cNvPr>
          <p:cNvPicPr>
            <a:picLocks noChangeAspect="1"/>
          </p:cNvPicPr>
          <p:nvPr/>
        </p:nvPicPr>
        <p:blipFill>
          <a:blip r:embed="rId7"/>
          <a:stretch>
            <a:fillRect/>
          </a:stretch>
        </p:blipFill>
        <p:spPr>
          <a:xfrm>
            <a:off x="251520" y="3652941"/>
            <a:ext cx="1219048" cy="352381"/>
          </a:xfrm>
          <a:prstGeom prst="rect">
            <a:avLst/>
          </a:prstGeom>
        </p:spPr>
      </p:pic>
      <p:sp>
        <p:nvSpPr>
          <p:cNvPr id="11" name="箭头: 右 10">
            <a:extLst>
              <a:ext uri="{FF2B5EF4-FFF2-40B4-BE49-F238E27FC236}">
                <a16:creationId xmlns:a16="http://schemas.microsoft.com/office/drawing/2014/main" id="{3EE4E4AD-4E48-4EDC-A584-EFCE31A993F9}"/>
              </a:ext>
            </a:extLst>
          </p:cNvPr>
          <p:cNvSpPr/>
          <p:nvPr/>
        </p:nvSpPr>
        <p:spPr>
          <a:xfrm>
            <a:off x="5667767" y="4100733"/>
            <a:ext cx="416401"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57060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FAA8D-1BFB-4F67-A986-EFD7F504B715}"/>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A4793716-0C11-4333-947E-A8F8881BDA0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0CF364C-2271-45F5-BEDF-2C4800F0801A}"/>
              </a:ext>
            </a:extLst>
          </p:cNvPr>
          <p:cNvPicPr>
            <a:picLocks noChangeAspect="1"/>
          </p:cNvPicPr>
          <p:nvPr/>
        </p:nvPicPr>
        <p:blipFill>
          <a:blip r:embed="rId2"/>
          <a:stretch>
            <a:fillRect/>
          </a:stretch>
        </p:blipFill>
        <p:spPr>
          <a:xfrm>
            <a:off x="434762" y="1600200"/>
            <a:ext cx="8229601" cy="447260"/>
          </a:xfrm>
          <a:prstGeom prst="rect">
            <a:avLst/>
          </a:prstGeom>
        </p:spPr>
      </p:pic>
      <p:pic>
        <p:nvPicPr>
          <p:cNvPr id="5" name="图片 4">
            <a:extLst>
              <a:ext uri="{FF2B5EF4-FFF2-40B4-BE49-F238E27FC236}">
                <a16:creationId xmlns:a16="http://schemas.microsoft.com/office/drawing/2014/main" id="{3867F1C9-AA75-4D64-9AB6-31875BEAC4DB}"/>
              </a:ext>
            </a:extLst>
          </p:cNvPr>
          <p:cNvPicPr>
            <a:picLocks noChangeAspect="1"/>
          </p:cNvPicPr>
          <p:nvPr/>
        </p:nvPicPr>
        <p:blipFill>
          <a:blip r:embed="rId3"/>
          <a:stretch>
            <a:fillRect/>
          </a:stretch>
        </p:blipFill>
        <p:spPr>
          <a:xfrm>
            <a:off x="444697" y="2047460"/>
            <a:ext cx="3623248" cy="2116624"/>
          </a:xfrm>
          <a:prstGeom prst="rect">
            <a:avLst/>
          </a:prstGeom>
        </p:spPr>
      </p:pic>
      <p:grpSp>
        <p:nvGrpSpPr>
          <p:cNvPr id="8" name="组合 7">
            <a:extLst>
              <a:ext uri="{FF2B5EF4-FFF2-40B4-BE49-F238E27FC236}">
                <a16:creationId xmlns:a16="http://schemas.microsoft.com/office/drawing/2014/main" id="{B08C20E1-C01C-4C50-8B89-C2A6F8BE267E}"/>
              </a:ext>
            </a:extLst>
          </p:cNvPr>
          <p:cNvGrpSpPr/>
          <p:nvPr/>
        </p:nvGrpSpPr>
        <p:grpSpPr>
          <a:xfrm>
            <a:off x="222348" y="1603994"/>
            <a:ext cx="8699303" cy="4810540"/>
            <a:chOff x="199910" y="2047460"/>
            <a:chExt cx="8699303" cy="4810540"/>
          </a:xfrm>
        </p:grpSpPr>
        <p:sp>
          <p:nvSpPr>
            <p:cNvPr id="6" name="矩形 5">
              <a:extLst>
                <a:ext uri="{FF2B5EF4-FFF2-40B4-BE49-F238E27FC236}">
                  <a16:creationId xmlns:a16="http://schemas.microsoft.com/office/drawing/2014/main" id="{34F7E019-3ED7-4F1E-BBDA-D53EAADEC73E}"/>
                </a:ext>
              </a:extLst>
            </p:cNvPr>
            <p:cNvSpPr/>
            <p:nvPr/>
          </p:nvSpPr>
          <p:spPr>
            <a:xfrm>
              <a:off x="2843808" y="6488668"/>
              <a:ext cx="4362861" cy="369332"/>
            </a:xfrm>
            <a:prstGeom prst="rect">
              <a:avLst/>
            </a:prstGeom>
          </p:spPr>
          <p:txBody>
            <a:bodyPr wrap="none">
              <a:spAutoFit/>
            </a:bodyPr>
            <a:lstStyle/>
            <a:p>
              <a:r>
                <a:rPr lang="en-US" altLang="zh-CN" dirty="0">
                  <a:latin typeface="CIDFont+F6"/>
                </a:rPr>
                <a:t>The computation process for above First Set:</a:t>
              </a:r>
              <a:endParaRPr lang="zh-CN" altLang="en-US" dirty="0"/>
            </a:p>
          </p:txBody>
        </p:sp>
        <p:pic>
          <p:nvPicPr>
            <p:cNvPr id="7" name="图片 6">
              <a:extLst>
                <a:ext uri="{FF2B5EF4-FFF2-40B4-BE49-F238E27FC236}">
                  <a16:creationId xmlns:a16="http://schemas.microsoft.com/office/drawing/2014/main" id="{7E69D351-6ED9-4E2C-BC36-D8ADC06AB15E}"/>
                </a:ext>
              </a:extLst>
            </p:cNvPr>
            <p:cNvPicPr>
              <a:picLocks noChangeAspect="1"/>
            </p:cNvPicPr>
            <p:nvPr/>
          </p:nvPicPr>
          <p:blipFill>
            <a:blip r:embed="rId4"/>
            <a:stretch>
              <a:fillRect/>
            </a:stretch>
          </p:blipFill>
          <p:spPr>
            <a:xfrm>
              <a:off x="199910" y="2047460"/>
              <a:ext cx="8699303" cy="4498432"/>
            </a:xfrm>
            <a:prstGeom prst="rect">
              <a:avLst/>
            </a:prstGeom>
          </p:spPr>
        </p:pic>
      </p:grpSp>
    </p:spTree>
    <p:extLst>
      <p:ext uri="{BB962C8B-B14F-4D97-AF65-F5344CB8AC3E}">
        <p14:creationId xmlns:p14="http://schemas.microsoft.com/office/powerpoint/2010/main" val="404388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4.1.1 The Basic Method of Recursive-Descent</a:t>
            </a:r>
            <a:endParaRPr lang="zh-CN" altLang="en-US" dirty="0"/>
          </a:p>
        </p:txBody>
      </p:sp>
      <p:sp>
        <p:nvSpPr>
          <p:cNvPr id="3" name="内容占位符 2"/>
          <p:cNvSpPr>
            <a:spLocks noGrp="1"/>
          </p:cNvSpPr>
          <p:nvPr>
            <p:ph idx="1"/>
          </p:nvPr>
        </p:nvSpPr>
        <p:spPr>
          <a:xfrm>
            <a:off x="208059" y="1422954"/>
            <a:ext cx="8229600" cy="4525963"/>
          </a:xfrm>
        </p:spPr>
        <p:txBody>
          <a:bodyPr/>
          <a:lstStyle/>
          <a:p>
            <a:pPr indent="0" algn="just">
              <a:lnSpc>
                <a:spcPts val="1800"/>
              </a:lnSpc>
              <a:buNone/>
            </a:pPr>
            <a:r>
              <a:rPr lang="en-US" altLang="zh-CN" sz="2400" dirty="0"/>
              <a:t>The Expression Grammar:</a:t>
            </a:r>
            <a:endParaRPr lang="zh-CN" altLang="zh-CN" sz="2400" dirty="0"/>
          </a:p>
          <a:p>
            <a:pPr marL="627063" indent="0" algn="just">
              <a:lnSpc>
                <a:spcPts val="1800"/>
              </a:lnSpc>
              <a:buNone/>
            </a:pPr>
            <a:r>
              <a:rPr lang="en-US" altLang="zh-CN" sz="2400" dirty="0"/>
              <a:t>expr </a:t>
            </a:r>
            <a:r>
              <a:rPr lang="zh-CN" altLang="zh-CN" sz="2400" dirty="0"/>
              <a:t>→ </a:t>
            </a:r>
            <a:r>
              <a:rPr lang="en-US" altLang="zh-CN" sz="2400" dirty="0"/>
              <a:t>expr </a:t>
            </a:r>
            <a:r>
              <a:rPr lang="en-US" altLang="zh-CN" sz="2400" dirty="0" err="1"/>
              <a:t>addop</a:t>
            </a:r>
            <a:r>
              <a:rPr lang="en-US" altLang="zh-CN" sz="2400" dirty="0"/>
              <a:t> term</a:t>
            </a:r>
            <a:r>
              <a:rPr lang="zh-CN" altLang="zh-CN" sz="2400" dirty="0"/>
              <a:t>∣</a:t>
            </a:r>
            <a:r>
              <a:rPr lang="en-US" altLang="zh-CN" sz="2400" dirty="0"/>
              <a:t>term</a:t>
            </a:r>
            <a:endParaRPr lang="zh-CN" altLang="zh-CN" sz="2400" dirty="0"/>
          </a:p>
          <a:p>
            <a:pPr marL="627063" indent="0" algn="just">
              <a:lnSpc>
                <a:spcPts val="1800"/>
              </a:lnSpc>
              <a:buNone/>
            </a:pPr>
            <a:r>
              <a:rPr lang="en-US" altLang="zh-CN" sz="2400" dirty="0" err="1"/>
              <a:t>addop</a:t>
            </a:r>
            <a:r>
              <a:rPr lang="en-US" altLang="zh-CN" sz="2400" dirty="0"/>
              <a:t> </a:t>
            </a:r>
            <a:r>
              <a:rPr lang="zh-CN" altLang="zh-CN" sz="2400" dirty="0"/>
              <a:t>→</a:t>
            </a:r>
            <a:r>
              <a:rPr lang="en-US" altLang="zh-CN" sz="2400" dirty="0"/>
              <a:t> + -</a:t>
            </a:r>
            <a:endParaRPr lang="zh-CN" altLang="zh-CN" sz="2400" dirty="0"/>
          </a:p>
          <a:p>
            <a:pPr marL="627063" indent="0" algn="just">
              <a:lnSpc>
                <a:spcPts val="1800"/>
              </a:lnSpc>
              <a:buNone/>
            </a:pPr>
            <a:r>
              <a:rPr lang="en-US" altLang="zh-CN" sz="2400" dirty="0"/>
              <a:t>term </a:t>
            </a:r>
            <a:r>
              <a:rPr lang="zh-CN" altLang="zh-CN" sz="2400" dirty="0"/>
              <a:t>→</a:t>
            </a:r>
            <a:r>
              <a:rPr lang="en-US" altLang="zh-CN" sz="2400" dirty="0"/>
              <a:t> term </a:t>
            </a:r>
            <a:r>
              <a:rPr lang="en-US" altLang="zh-CN" sz="2400" dirty="0" err="1"/>
              <a:t>mulop</a:t>
            </a:r>
            <a:r>
              <a:rPr lang="en-US" altLang="zh-CN" sz="2400" dirty="0"/>
              <a:t> factor </a:t>
            </a:r>
            <a:r>
              <a:rPr lang="zh-CN" altLang="zh-CN" sz="2400" dirty="0"/>
              <a:t>∣</a:t>
            </a:r>
            <a:r>
              <a:rPr lang="en-US" altLang="zh-CN" sz="2400" dirty="0"/>
              <a:t> factor</a:t>
            </a:r>
            <a:endParaRPr lang="zh-CN" altLang="zh-CN" sz="2400" dirty="0"/>
          </a:p>
          <a:p>
            <a:pPr marL="627063" indent="0" algn="just">
              <a:lnSpc>
                <a:spcPts val="1800"/>
              </a:lnSpc>
              <a:buNone/>
            </a:pPr>
            <a:r>
              <a:rPr lang="en-US" altLang="zh-CN" sz="2400" dirty="0" err="1"/>
              <a:t>mulop</a:t>
            </a:r>
            <a:r>
              <a:rPr lang="en-US" altLang="zh-CN" sz="2400" dirty="0"/>
              <a:t> </a:t>
            </a:r>
            <a:r>
              <a:rPr lang="zh-CN" altLang="zh-CN" sz="2400" dirty="0"/>
              <a:t>→</a:t>
            </a:r>
            <a:r>
              <a:rPr lang="en-US" altLang="zh-CN" sz="2400" dirty="0"/>
              <a:t>*</a:t>
            </a:r>
            <a:endParaRPr lang="zh-CN" altLang="zh-CN" sz="2400" dirty="0"/>
          </a:p>
          <a:p>
            <a:pPr marL="627063" indent="0" algn="just">
              <a:lnSpc>
                <a:spcPts val="1800"/>
              </a:lnSpc>
              <a:buNone/>
            </a:pPr>
            <a:r>
              <a:rPr lang="en-US" altLang="zh-CN" sz="2400" dirty="0"/>
              <a:t>factor </a:t>
            </a:r>
            <a:r>
              <a:rPr lang="zh-CN" altLang="zh-CN" sz="2400" dirty="0"/>
              <a:t>→</a:t>
            </a:r>
            <a:r>
              <a:rPr lang="en-US" altLang="zh-CN" sz="2400" dirty="0"/>
              <a:t>(expr) </a:t>
            </a:r>
            <a:r>
              <a:rPr lang="zh-CN" altLang="zh-CN" sz="2400" dirty="0"/>
              <a:t>∣</a:t>
            </a:r>
            <a:r>
              <a:rPr lang="en-US" altLang="zh-CN" sz="2400" dirty="0"/>
              <a:t> number</a:t>
            </a:r>
            <a:endParaRPr lang="zh-CN" altLang="zh-CN" sz="2400" dirty="0"/>
          </a:p>
          <a:p>
            <a:endParaRPr lang="zh-CN" altLang="en-US" sz="2400" dirty="0"/>
          </a:p>
        </p:txBody>
      </p:sp>
      <p:pic>
        <p:nvPicPr>
          <p:cNvPr id="5" name="图片 4">
            <a:extLst>
              <a:ext uri="{FF2B5EF4-FFF2-40B4-BE49-F238E27FC236}">
                <a16:creationId xmlns:a16="http://schemas.microsoft.com/office/drawing/2014/main" id="{2F4495B8-E46C-4800-B86B-C5EB7CB2F13F}"/>
              </a:ext>
            </a:extLst>
          </p:cNvPr>
          <p:cNvPicPr>
            <a:picLocks noChangeAspect="1"/>
          </p:cNvPicPr>
          <p:nvPr/>
        </p:nvPicPr>
        <p:blipFill>
          <a:blip r:embed="rId2"/>
          <a:stretch>
            <a:fillRect/>
          </a:stretch>
        </p:blipFill>
        <p:spPr>
          <a:xfrm>
            <a:off x="5476546" y="1700807"/>
            <a:ext cx="3210254" cy="4005367"/>
          </a:xfrm>
          <a:prstGeom prst="rect">
            <a:avLst/>
          </a:prstGeom>
        </p:spPr>
      </p:pic>
      <p:sp>
        <p:nvSpPr>
          <p:cNvPr id="7" name="文本框 6">
            <a:extLst>
              <a:ext uri="{FF2B5EF4-FFF2-40B4-BE49-F238E27FC236}">
                <a16:creationId xmlns:a16="http://schemas.microsoft.com/office/drawing/2014/main" id="{B909204F-D5A5-4E8C-9F2A-5B5740BCB62B}"/>
              </a:ext>
            </a:extLst>
          </p:cNvPr>
          <p:cNvSpPr txBox="1"/>
          <p:nvPr/>
        </p:nvSpPr>
        <p:spPr>
          <a:xfrm>
            <a:off x="611560" y="3429000"/>
            <a:ext cx="4572000" cy="843629"/>
          </a:xfrm>
          <a:prstGeom prst="rect">
            <a:avLst/>
          </a:prstGeom>
          <a:noFill/>
        </p:spPr>
        <p:txBody>
          <a:bodyPr wrap="square">
            <a:spAutoFit/>
          </a:bodyPr>
          <a:lstStyle/>
          <a:p>
            <a:pPr indent="0" algn="just">
              <a:lnSpc>
                <a:spcPts val="1900"/>
              </a:lnSpc>
              <a:buNone/>
            </a:pPr>
            <a:r>
              <a:rPr lang="en-US" altLang="zh-CN" sz="2400" dirty="0"/>
              <a:t>A recursive-descent procedure that  recognizes a </a:t>
            </a:r>
            <a:r>
              <a:rPr lang="en-US" altLang="zh-CN" sz="2400" i="1" dirty="0"/>
              <a:t>factor</a:t>
            </a:r>
            <a:r>
              <a:rPr lang="en-US" altLang="zh-CN" sz="2400" dirty="0"/>
              <a:t> is as follows (in pseudo-code):</a:t>
            </a:r>
            <a:endParaRPr lang="zh-CN" altLang="zh-CN" sz="2400" dirty="0"/>
          </a:p>
        </p:txBody>
      </p:sp>
      <p:pic>
        <p:nvPicPr>
          <p:cNvPr id="6" name="图片 5">
            <a:extLst>
              <a:ext uri="{FF2B5EF4-FFF2-40B4-BE49-F238E27FC236}">
                <a16:creationId xmlns:a16="http://schemas.microsoft.com/office/drawing/2014/main" id="{120B8062-98E9-43F0-ADF3-B512F345ED3A}"/>
              </a:ext>
            </a:extLst>
          </p:cNvPr>
          <p:cNvPicPr>
            <a:picLocks noChangeAspect="1"/>
          </p:cNvPicPr>
          <p:nvPr/>
        </p:nvPicPr>
        <p:blipFill>
          <a:blip r:embed="rId3"/>
          <a:stretch>
            <a:fillRect/>
          </a:stretch>
        </p:blipFill>
        <p:spPr>
          <a:xfrm>
            <a:off x="706341" y="4272629"/>
            <a:ext cx="4032448" cy="2585371"/>
          </a:xfrm>
          <a:prstGeom prst="rect">
            <a:avLst/>
          </a:prstGeom>
        </p:spPr>
      </p:pic>
    </p:spTree>
    <p:extLst>
      <p:ext uri="{BB962C8B-B14F-4D97-AF65-F5344CB8AC3E}">
        <p14:creationId xmlns:p14="http://schemas.microsoft.com/office/powerpoint/2010/main" val="1959414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FC5CE-7D50-4A79-9C7F-D1F7C3EFD9CD}"/>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FB4FC083-F6E6-4407-809B-2E9D0111BB2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E722A670-8797-44A1-A67C-CD71203DE985}"/>
              </a:ext>
            </a:extLst>
          </p:cNvPr>
          <p:cNvPicPr>
            <a:picLocks noChangeAspect="1"/>
          </p:cNvPicPr>
          <p:nvPr/>
        </p:nvPicPr>
        <p:blipFill>
          <a:blip r:embed="rId2"/>
          <a:stretch>
            <a:fillRect/>
          </a:stretch>
        </p:blipFill>
        <p:spPr>
          <a:xfrm>
            <a:off x="517160" y="1653609"/>
            <a:ext cx="7778112" cy="4472553"/>
          </a:xfrm>
          <a:prstGeom prst="rect">
            <a:avLst/>
          </a:prstGeom>
        </p:spPr>
      </p:pic>
    </p:spTree>
    <p:extLst>
      <p:ext uri="{BB962C8B-B14F-4D97-AF65-F5344CB8AC3E}">
        <p14:creationId xmlns:p14="http://schemas.microsoft.com/office/powerpoint/2010/main" val="690468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C2C4D-9F10-4CCB-8885-0BDAE9217CF5}"/>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E2E015FF-07D6-4A88-BA88-06137727DE6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58E5575-E8AD-42B2-973A-56D65C1A3813}"/>
              </a:ext>
            </a:extLst>
          </p:cNvPr>
          <p:cNvPicPr>
            <a:picLocks noChangeAspect="1"/>
          </p:cNvPicPr>
          <p:nvPr/>
        </p:nvPicPr>
        <p:blipFill>
          <a:blip r:embed="rId2"/>
          <a:stretch>
            <a:fillRect/>
          </a:stretch>
        </p:blipFill>
        <p:spPr>
          <a:xfrm>
            <a:off x="143508" y="1484784"/>
            <a:ext cx="8856984" cy="2857091"/>
          </a:xfrm>
          <a:prstGeom prst="rect">
            <a:avLst/>
          </a:prstGeom>
        </p:spPr>
      </p:pic>
      <p:pic>
        <p:nvPicPr>
          <p:cNvPr id="5" name="图片 4">
            <a:extLst>
              <a:ext uri="{FF2B5EF4-FFF2-40B4-BE49-F238E27FC236}">
                <a16:creationId xmlns:a16="http://schemas.microsoft.com/office/drawing/2014/main" id="{F0CC8CB2-C644-4269-B29C-2FF0B47B221D}"/>
              </a:ext>
            </a:extLst>
          </p:cNvPr>
          <p:cNvPicPr>
            <a:picLocks noChangeAspect="1"/>
          </p:cNvPicPr>
          <p:nvPr/>
        </p:nvPicPr>
        <p:blipFill>
          <a:blip r:embed="rId3"/>
          <a:stretch>
            <a:fillRect/>
          </a:stretch>
        </p:blipFill>
        <p:spPr>
          <a:xfrm>
            <a:off x="364212" y="2780928"/>
            <a:ext cx="8415576" cy="3954416"/>
          </a:xfrm>
          <a:prstGeom prst="rect">
            <a:avLst/>
          </a:prstGeom>
        </p:spPr>
      </p:pic>
    </p:spTree>
    <p:extLst>
      <p:ext uri="{BB962C8B-B14F-4D97-AF65-F5344CB8AC3E}">
        <p14:creationId xmlns:p14="http://schemas.microsoft.com/office/powerpoint/2010/main" val="2659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A81BE-4606-46FE-A7A8-735278CCFE29}"/>
              </a:ext>
            </a:extLst>
          </p:cNvPr>
          <p:cNvSpPr>
            <a:spLocks noGrp="1"/>
          </p:cNvSpPr>
          <p:nvPr>
            <p:ph type="title"/>
          </p:nvPr>
        </p:nvSpPr>
        <p:spPr/>
        <p:txBody>
          <a:bodyPr/>
          <a:lstStyle/>
          <a:p>
            <a:r>
              <a:rPr lang="en-US" altLang="zh-CN" dirty="0"/>
              <a:t>FIRST SETS</a:t>
            </a:r>
            <a:endParaRPr lang="zh-CN" altLang="en-US" dirty="0"/>
          </a:p>
        </p:txBody>
      </p:sp>
      <p:sp>
        <p:nvSpPr>
          <p:cNvPr id="3" name="内容占位符 2">
            <a:extLst>
              <a:ext uri="{FF2B5EF4-FFF2-40B4-BE49-F238E27FC236}">
                <a16:creationId xmlns:a16="http://schemas.microsoft.com/office/drawing/2014/main" id="{5201C283-B84C-4CE0-9277-23AECBB0AE3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452378B-C01A-4FF2-9C41-1BC357EFCC59}"/>
              </a:ext>
            </a:extLst>
          </p:cNvPr>
          <p:cNvPicPr>
            <a:picLocks noChangeAspect="1"/>
          </p:cNvPicPr>
          <p:nvPr/>
        </p:nvPicPr>
        <p:blipFill>
          <a:blip r:embed="rId2"/>
          <a:stretch>
            <a:fillRect/>
          </a:stretch>
        </p:blipFill>
        <p:spPr>
          <a:xfrm>
            <a:off x="457200" y="1625329"/>
            <a:ext cx="1574884" cy="432048"/>
          </a:xfrm>
          <a:prstGeom prst="rect">
            <a:avLst/>
          </a:prstGeom>
        </p:spPr>
      </p:pic>
      <p:pic>
        <p:nvPicPr>
          <p:cNvPr id="5" name="图片 4">
            <a:extLst>
              <a:ext uri="{FF2B5EF4-FFF2-40B4-BE49-F238E27FC236}">
                <a16:creationId xmlns:a16="http://schemas.microsoft.com/office/drawing/2014/main" id="{C030FF4B-366D-4B63-A75C-8C3E283DD685}"/>
              </a:ext>
            </a:extLst>
          </p:cNvPr>
          <p:cNvPicPr>
            <a:picLocks noChangeAspect="1"/>
          </p:cNvPicPr>
          <p:nvPr/>
        </p:nvPicPr>
        <p:blipFill>
          <a:blip r:embed="rId3"/>
          <a:stretch>
            <a:fillRect/>
          </a:stretch>
        </p:blipFill>
        <p:spPr>
          <a:xfrm>
            <a:off x="2032084" y="1710187"/>
            <a:ext cx="5904656" cy="4549820"/>
          </a:xfrm>
          <a:prstGeom prst="rect">
            <a:avLst/>
          </a:prstGeom>
        </p:spPr>
      </p:pic>
    </p:spTree>
    <p:extLst>
      <p:ext uri="{BB962C8B-B14F-4D97-AF65-F5344CB8AC3E}">
        <p14:creationId xmlns:p14="http://schemas.microsoft.com/office/powerpoint/2010/main" val="2266414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90911-E4B5-4B45-B84F-30208E22AD4C}"/>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10464E84-C211-4FE3-8459-78308F08C8C9}"/>
              </a:ext>
            </a:extLst>
          </p:cNvPr>
          <p:cNvSpPr>
            <a:spLocks noGrp="1"/>
          </p:cNvSpPr>
          <p:nvPr>
            <p:ph idx="1"/>
          </p:nvPr>
        </p:nvSpPr>
        <p:spPr>
          <a:xfrm>
            <a:off x="251520" y="1268760"/>
            <a:ext cx="8229600" cy="4525963"/>
          </a:xfrm>
        </p:spPr>
        <p:txBody>
          <a:bodyPr/>
          <a:lstStyle/>
          <a:p>
            <a:r>
              <a:rPr lang="en-US" altLang="zh-CN" dirty="0"/>
              <a:t>Definition:</a:t>
            </a:r>
            <a:endParaRPr lang="zh-CN" altLang="en-US" dirty="0"/>
          </a:p>
        </p:txBody>
      </p:sp>
      <p:grpSp>
        <p:nvGrpSpPr>
          <p:cNvPr id="7" name="组合 6">
            <a:extLst>
              <a:ext uri="{FF2B5EF4-FFF2-40B4-BE49-F238E27FC236}">
                <a16:creationId xmlns:a16="http://schemas.microsoft.com/office/drawing/2014/main" id="{602D133B-59C9-4AB0-8E44-79A33A58FB52}"/>
              </a:ext>
            </a:extLst>
          </p:cNvPr>
          <p:cNvGrpSpPr/>
          <p:nvPr/>
        </p:nvGrpSpPr>
        <p:grpSpPr>
          <a:xfrm>
            <a:off x="395536" y="2071447"/>
            <a:ext cx="8686800" cy="1712323"/>
            <a:chOff x="457200" y="2276872"/>
            <a:chExt cx="8686800" cy="1712323"/>
          </a:xfrm>
        </p:grpSpPr>
        <p:pic>
          <p:nvPicPr>
            <p:cNvPr id="5" name="图片 4">
              <a:extLst>
                <a:ext uri="{FF2B5EF4-FFF2-40B4-BE49-F238E27FC236}">
                  <a16:creationId xmlns:a16="http://schemas.microsoft.com/office/drawing/2014/main" id="{FC07952A-3722-48C4-ACB5-AB4FC7C13764}"/>
                </a:ext>
              </a:extLst>
            </p:cNvPr>
            <p:cNvPicPr>
              <a:picLocks noChangeAspect="1"/>
            </p:cNvPicPr>
            <p:nvPr/>
          </p:nvPicPr>
          <p:blipFill>
            <a:blip r:embed="rId2"/>
            <a:stretch>
              <a:fillRect/>
            </a:stretch>
          </p:blipFill>
          <p:spPr>
            <a:xfrm>
              <a:off x="457200" y="2276872"/>
              <a:ext cx="8686800" cy="1406648"/>
            </a:xfrm>
            <a:prstGeom prst="rect">
              <a:avLst/>
            </a:prstGeom>
          </p:spPr>
        </p:pic>
        <p:pic>
          <p:nvPicPr>
            <p:cNvPr id="6" name="图片 5">
              <a:extLst>
                <a:ext uri="{FF2B5EF4-FFF2-40B4-BE49-F238E27FC236}">
                  <a16:creationId xmlns:a16="http://schemas.microsoft.com/office/drawing/2014/main" id="{112697A7-E4A2-4F40-BA0E-FAE8121287F3}"/>
                </a:ext>
              </a:extLst>
            </p:cNvPr>
            <p:cNvPicPr>
              <a:picLocks noChangeAspect="1"/>
            </p:cNvPicPr>
            <p:nvPr/>
          </p:nvPicPr>
          <p:blipFill>
            <a:blip r:embed="rId3"/>
            <a:stretch>
              <a:fillRect/>
            </a:stretch>
          </p:blipFill>
          <p:spPr>
            <a:xfrm>
              <a:off x="899592" y="3737167"/>
              <a:ext cx="1008111" cy="252028"/>
            </a:xfrm>
            <a:prstGeom prst="rect">
              <a:avLst/>
            </a:prstGeom>
          </p:spPr>
        </p:pic>
      </p:grpSp>
      <p:sp>
        <p:nvSpPr>
          <p:cNvPr id="8" name="矩形 7">
            <a:extLst>
              <a:ext uri="{FF2B5EF4-FFF2-40B4-BE49-F238E27FC236}">
                <a16:creationId xmlns:a16="http://schemas.microsoft.com/office/drawing/2014/main" id="{DAC2936A-083E-4189-A845-E1E1323717B5}"/>
              </a:ext>
            </a:extLst>
          </p:cNvPr>
          <p:cNvSpPr/>
          <p:nvPr/>
        </p:nvSpPr>
        <p:spPr>
          <a:xfrm>
            <a:off x="251520" y="1855423"/>
            <a:ext cx="8830816" cy="2232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630CA21B-4D99-4952-AC83-7E8759A7840D}"/>
              </a:ext>
            </a:extLst>
          </p:cNvPr>
          <p:cNvPicPr>
            <a:picLocks noChangeAspect="1"/>
          </p:cNvPicPr>
          <p:nvPr/>
        </p:nvPicPr>
        <p:blipFill>
          <a:blip r:embed="rId4"/>
          <a:stretch>
            <a:fillRect/>
          </a:stretch>
        </p:blipFill>
        <p:spPr>
          <a:xfrm>
            <a:off x="251520" y="4193600"/>
            <a:ext cx="8640960" cy="1085298"/>
          </a:xfrm>
          <a:prstGeom prst="rect">
            <a:avLst/>
          </a:prstGeom>
        </p:spPr>
      </p:pic>
      <p:pic>
        <p:nvPicPr>
          <p:cNvPr id="10" name="图片 9">
            <a:extLst>
              <a:ext uri="{FF2B5EF4-FFF2-40B4-BE49-F238E27FC236}">
                <a16:creationId xmlns:a16="http://schemas.microsoft.com/office/drawing/2014/main" id="{0AE1712E-3235-4D33-993C-C592418E108B}"/>
              </a:ext>
            </a:extLst>
          </p:cNvPr>
          <p:cNvPicPr>
            <a:picLocks noChangeAspect="1"/>
          </p:cNvPicPr>
          <p:nvPr/>
        </p:nvPicPr>
        <p:blipFill>
          <a:blip r:embed="rId5"/>
          <a:stretch>
            <a:fillRect/>
          </a:stretch>
        </p:blipFill>
        <p:spPr>
          <a:xfrm>
            <a:off x="874440" y="5589240"/>
            <a:ext cx="7907288" cy="313012"/>
          </a:xfrm>
          <a:prstGeom prst="rect">
            <a:avLst/>
          </a:prstGeom>
        </p:spPr>
      </p:pic>
      <p:pic>
        <p:nvPicPr>
          <p:cNvPr id="11" name="图片 10">
            <a:extLst>
              <a:ext uri="{FF2B5EF4-FFF2-40B4-BE49-F238E27FC236}">
                <a16:creationId xmlns:a16="http://schemas.microsoft.com/office/drawing/2014/main" id="{5067E8A3-570A-4537-B21C-4326B9737507}"/>
              </a:ext>
            </a:extLst>
          </p:cNvPr>
          <p:cNvPicPr>
            <a:picLocks noChangeAspect="1"/>
          </p:cNvPicPr>
          <p:nvPr/>
        </p:nvPicPr>
        <p:blipFill>
          <a:blip r:embed="rId6"/>
          <a:stretch>
            <a:fillRect/>
          </a:stretch>
        </p:blipFill>
        <p:spPr>
          <a:xfrm>
            <a:off x="425839" y="6036124"/>
            <a:ext cx="4307286" cy="321194"/>
          </a:xfrm>
          <a:prstGeom prst="rect">
            <a:avLst/>
          </a:prstGeom>
        </p:spPr>
      </p:pic>
    </p:spTree>
    <p:extLst>
      <p:ext uri="{BB962C8B-B14F-4D97-AF65-F5344CB8AC3E}">
        <p14:creationId xmlns:p14="http://schemas.microsoft.com/office/powerpoint/2010/main" val="1343285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10686664-6720-4E76-9784-030FD3D1B45E}"/>
              </a:ext>
            </a:extLst>
          </p:cNvPr>
          <p:cNvPicPr>
            <a:picLocks noChangeAspect="1"/>
          </p:cNvPicPr>
          <p:nvPr/>
        </p:nvPicPr>
        <p:blipFill>
          <a:blip r:embed="rId2"/>
          <a:stretch>
            <a:fillRect/>
          </a:stretch>
        </p:blipFill>
        <p:spPr>
          <a:xfrm>
            <a:off x="457200" y="1417638"/>
            <a:ext cx="8477277" cy="1831150"/>
          </a:xfrm>
          <a:prstGeom prst="rect">
            <a:avLst/>
          </a:prstGeom>
        </p:spPr>
      </p:pic>
      <p:sp>
        <p:nvSpPr>
          <p:cNvPr id="5" name="矩形 4">
            <a:extLst>
              <a:ext uri="{FF2B5EF4-FFF2-40B4-BE49-F238E27FC236}">
                <a16:creationId xmlns:a16="http://schemas.microsoft.com/office/drawing/2014/main" id="{32BAC31B-CC13-4314-A17A-077E931A74F7}"/>
              </a:ext>
            </a:extLst>
          </p:cNvPr>
          <p:cNvSpPr/>
          <p:nvPr/>
        </p:nvSpPr>
        <p:spPr>
          <a:xfrm>
            <a:off x="333361" y="3355349"/>
            <a:ext cx="8477277" cy="1015663"/>
          </a:xfrm>
          <a:prstGeom prst="rect">
            <a:avLst/>
          </a:prstGeom>
        </p:spPr>
        <p:txBody>
          <a:bodyPr wrap="square">
            <a:spAutoFit/>
          </a:bodyPr>
          <a:lstStyle/>
          <a:p>
            <a:pPr algn="just"/>
            <a:r>
              <a:rPr lang="en-US" altLang="zh-CN" sz="2000" dirty="0">
                <a:latin typeface="Times New Roman" panose="02020603050405020304" pitchFamily="18" charset="0"/>
                <a:cs typeface="Times New Roman" panose="02020603050405020304" pitchFamily="18" charset="0"/>
              </a:rPr>
              <a:t>Given a grammar rule A →αB, Follow(B) will contain Follow(A),the opposite of the situation for first sets, if A → B α ,First(A) contains First(B),except possibly for ε.</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5414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E0A0D24-16BA-41AD-800F-1813E1889DDC}"/>
              </a:ext>
            </a:extLst>
          </p:cNvPr>
          <p:cNvPicPr>
            <a:picLocks noChangeAspect="1"/>
          </p:cNvPicPr>
          <p:nvPr/>
        </p:nvPicPr>
        <p:blipFill>
          <a:blip r:embed="rId2"/>
          <a:stretch>
            <a:fillRect/>
          </a:stretch>
        </p:blipFill>
        <p:spPr>
          <a:xfrm>
            <a:off x="652952" y="1600200"/>
            <a:ext cx="7838095" cy="3780952"/>
          </a:xfrm>
          <a:prstGeom prst="rect">
            <a:avLst/>
          </a:prstGeom>
        </p:spPr>
      </p:pic>
    </p:spTree>
    <p:extLst>
      <p:ext uri="{BB962C8B-B14F-4D97-AF65-F5344CB8AC3E}">
        <p14:creationId xmlns:p14="http://schemas.microsoft.com/office/powerpoint/2010/main" val="3220521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BE0B89A2-36BA-4627-ACAA-0E8E5EFE3851}"/>
              </a:ext>
            </a:extLst>
          </p:cNvPr>
          <p:cNvPicPr>
            <a:picLocks noChangeAspect="1"/>
          </p:cNvPicPr>
          <p:nvPr/>
        </p:nvPicPr>
        <p:blipFill>
          <a:blip r:embed="rId2"/>
          <a:stretch>
            <a:fillRect/>
          </a:stretch>
        </p:blipFill>
        <p:spPr>
          <a:xfrm>
            <a:off x="849552" y="1769549"/>
            <a:ext cx="3071107" cy="2726551"/>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55EFFA85-7D7C-4A14-9BEA-283828BCA01D}"/>
              </a:ext>
            </a:extLst>
          </p:cNvPr>
          <p:cNvSpPr/>
          <p:nvPr/>
        </p:nvSpPr>
        <p:spPr>
          <a:xfrm>
            <a:off x="457200" y="1338983"/>
            <a:ext cx="4773166"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Example: the simple expression grammar.</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EE4D3DE4-6292-4F3C-AE9F-5DCC4DAD576D}"/>
              </a:ext>
            </a:extLst>
          </p:cNvPr>
          <p:cNvPicPr>
            <a:picLocks noChangeAspect="1"/>
          </p:cNvPicPr>
          <p:nvPr/>
        </p:nvPicPr>
        <p:blipFill>
          <a:blip r:embed="rId3"/>
          <a:stretch>
            <a:fillRect/>
          </a:stretch>
        </p:blipFill>
        <p:spPr>
          <a:xfrm>
            <a:off x="4321896" y="1921655"/>
            <a:ext cx="3476860" cy="1845364"/>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D80532AD-5EE6-4985-A012-3BF342F47858}"/>
              </a:ext>
            </a:extLst>
          </p:cNvPr>
          <p:cNvPicPr>
            <a:picLocks noChangeAspect="1"/>
          </p:cNvPicPr>
          <p:nvPr/>
        </p:nvPicPr>
        <p:blipFill>
          <a:blip r:embed="rId4"/>
          <a:stretch>
            <a:fillRect/>
          </a:stretch>
        </p:blipFill>
        <p:spPr>
          <a:xfrm>
            <a:off x="3779911" y="4288275"/>
            <a:ext cx="3476859" cy="2215438"/>
          </a:xfrm>
          <a:prstGeom prst="rect">
            <a:avLst/>
          </a:prstGeom>
          <a:ln>
            <a:noFill/>
          </a:ln>
          <a:effectLst>
            <a:outerShdw blurRad="292100" dist="139700" dir="2700000" algn="tl" rotWithShape="0">
              <a:srgbClr val="333333">
                <a:alpha val="65000"/>
              </a:srgbClr>
            </a:outerShdw>
          </a:effectLst>
        </p:spPr>
      </p:pic>
      <p:sp>
        <p:nvSpPr>
          <p:cNvPr id="8" name="箭头: 右 7">
            <a:extLst>
              <a:ext uri="{FF2B5EF4-FFF2-40B4-BE49-F238E27FC236}">
                <a16:creationId xmlns:a16="http://schemas.microsoft.com/office/drawing/2014/main" id="{9C74F587-B23E-4C5F-A413-59AF99D03EE0}"/>
              </a:ext>
            </a:extLst>
          </p:cNvPr>
          <p:cNvSpPr/>
          <p:nvPr/>
        </p:nvSpPr>
        <p:spPr>
          <a:xfrm rot="2110803">
            <a:off x="2916648" y="4474910"/>
            <a:ext cx="792088" cy="504056"/>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9" name="箭头: 右 8">
            <a:extLst>
              <a:ext uri="{FF2B5EF4-FFF2-40B4-BE49-F238E27FC236}">
                <a16:creationId xmlns:a16="http://schemas.microsoft.com/office/drawing/2014/main" id="{E301F57D-9680-4CCB-8A24-A55F3433AE7F}"/>
              </a:ext>
            </a:extLst>
          </p:cNvPr>
          <p:cNvSpPr/>
          <p:nvPr/>
        </p:nvSpPr>
        <p:spPr>
          <a:xfrm rot="5400000">
            <a:off x="5604931" y="3836446"/>
            <a:ext cx="792088" cy="504056"/>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37087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dirty="0"/>
          </a:p>
        </p:txBody>
      </p:sp>
      <p:grpSp>
        <p:nvGrpSpPr>
          <p:cNvPr id="6" name="组合 5">
            <a:extLst>
              <a:ext uri="{FF2B5EF4-FFF2-40B4-BE49-F238E27FC236}">
                <a16:creationId xmlns:a16="http://schemas.microsoft.com/office/drawing/2014/main" id="{0E0240B5-F606-4A0A-8FFC-5887D6C1B8BA}"/>
              </a:ext>
            </a:extLst>
          </p:cNvPr>
          <p:cNvGrpSpPr/>
          <p:nvPr/>
        </p:nvGrpSpPr>
        <p:grpSpPr>
          <a:xfrm>
            <a:off x="34303" y="1268760"/>
            <a:ext cx="9019048" cy="3800319"/>
            <a:chOff x="34303" y="1428881"/>
            <a:chExt cx="9019048" cy="3800319"/>
          </a:xfrm>
        </p:grpSpPr>
        <p:pic>
          <p:nvPicPr>
            <p:cNvPr id="4" name="图片 3">
              <a:extLst>
                <a:ext uri="{FF2B5EF4-FFF2-40B4-BE49-F238E27FC236}">
                  <a16:creationId xmlns:a16="http://schemas.microsoft.com/office/drawing/2014/main" id="{65C8DCDB-D725-49AB-A6C7-D265CA3ABD50}"/>
                </a:ext>
              </a:extLst>
            </p:cNvPr>
            <p:cNvPicPr>
              <a:picLocks noChangeAspect="1"/>
            </p:cNvPicPr>
            <p:nvPr/>
          </p:nvPicPr>
          <p:blipFill>
            <a:blip r:embed="rId2"/>
            <a:stretch>
              <a:fillRect/>
            </a:stretch>
          </p:blipFill>
          <p:spPr>
            <a:xfrm>
              <a:off x="34303" y="1428881"/>
              <a:ext cx="9019048" cy="2466667"/>
            </a:xfrm>
            <a:prstGeom prst="rect">
              <a:avLst/>
            </a:prstGeom>
          </p:spPr>
        </p:pic>
        <p:pic>
          <p:nvPicPr>
            <p:cNvPr id="5" name="图片 4">
              <a:extLst>
                <a:ext uri="{FF2B5EF4-FFF2-40B4-BE49-F238E27FC236}">
                  <a16:creationId xmlns:a16="http://schemas.microsoft.com/office/drawing/2014/main" id="{D9A39CAA-1996-4BEE-8B61-27B4E93E2621}"/>
                </a:ext>
              </a:extLst>
            </p:cNvPr>
            <p:cNvPicPr>
              <a:picLocks noChangeAspect="1"/>
            </p:cNvPicPr>
            <p:nvPr/>
          </p:nvPicPr>
          <p:blipFill>
            <a:blip r:embed="rId3"/>
            <a:stretch>
              <a:fillRect/>
            </a:stretch>
          </p:blipFill>
          <p:spPr>
            <a:xfrm>
              <a:off x="395535" y="3791105"/>
              <a:ext cx="8657815" cy="1438095"/>
            </a:xfrm>
            <a:prstGeom prst="rect">
              <a:avLst/>
            </a:prstGeom>
          </p:spPr>
        </p:pic>
      </p:grpSp>
      <p:sp>
        <p:nvSpPr>
          <p:cNvPr id="7" name="箭头: 右 6">
            <a:extLst>
              <a:ext uri="{FF2B5EF4-FFF2-40B4-BE49-F238E27FC236}">
                <a16:creationId xmlns:a16="http://schemas.microsoft.com/office/drawing/2014/main" id="{F7041F1C-E886-472E-9CFF-16D7F11154C8}"/>
              </a:ext>
            </a:extLst>
          </p:cNvPr>
          <p:cNvSpPr/>
          <p:nvPr/>
        </p:nvSpPr>
        <p:spPr>
          <a:xfrm rot="5400000">
            <a:off x="4151223" y="3329614"/>
            <a:ext cx="3073801"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8" name="箭头: 右 7">
            <a:extLst>
              <a:ext uri="{FF2B5EF4-FFF2-40B4-BE49-F238E27FC236}">
                <a16:creationId xmlns:a16="http://schemas.microsoft.com/office/drawing/2014/main" id="{381F9CA9-D691-41E6-98B3-1CA280CB7592}"/>
              </a:ext>
            </a:extLst>
          </p:cNvPr>
          <p:cNvSpPr/>
          <p:nvPr/>
        </p:nvSpPr>
        <p:spPr>
          <a:xfrm>
            <a:off x="6526268" y="4758502"/>
            <a:ext cx="1633637"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
        <p:nvSpPr>
          <p:cNvPr id="9" name="箭头: 右 8">
            <a:extLst>
              <a:ext uri="{FF2B5EF4-FFF2-40B4-BE49-F238E27FC236}">
                <a16:creationId xmlns:a16="http://schemas.microsoft.com/office/drawing/2014/main" id="{146D2A17-13A1-46FF-A0A6-FEC079A18285}"/>
              </a:ext>
            </a:extLst>
          </p:cNvPr>
          <p:cNvSpPr/>
          <p:nvPr/>
        </p:nvSpPr>
        <p:spPr>
          <a:xfrm rot="16200000">
            <a:off x="7172448" y="3329614"/>
            <a:ext cx="3073800" cy="21602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pic>
        <p:nvPicPr>
          <p:cNvPr id="10" name="图片 9">
            <a:extLst>
              <a:ext uri="{FF2B5EF4-FFF2-40B4-BE49-F238E27FC236}">
                <a16:creationId xmlns:a16="http://schemas.microsoft.com/office/drawing/2014/main" id="{EFCF124A-CCA5-4916-81F0-C1BB79E968B5}"/>
              </a:ext>
            </a:extLst>
          </p:cNvPr>
          <p:cNvPicPr>
            <a:picLocks noChangeAspect="1"/>
          </p:cNvPicPr>
          <p:nvPr/>
        </p:nvPicPr>
        <p:blipFill>
          <a:blip r:embed="rId4"/>
          <a:stretch>
            <a:fillRect/>
          </a:stretch>
        </p:blipFill>
        <p:spPr>
          <a:xfrm>
            <a:off x="2968283" y="5085184"/>
            <a:ext cx="3151088" cy="16297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10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par>
                          <p:cTn id="13" fill="hold">
                            <p:stCondLst>
                              <p:cond delay="250"/>
                            </p:stCondLst>
                            <p:childTnLst>
                              <p:par>
                                <p:cTn id="14" presetID="2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在线媒体 3">
            <a:extLst>
              <a:ext uri="{FF2B5EF4-FFF2-40B4-BE49-F238E27FC236}">
                <a16:creationId xmlns:a16="http://schemas.microsoft.com/office/drawing/2014/main" id="{A5659F3A-DD1C-4A71-9729-F32A49028686}"/>
              </a:ext>
            </a:extLst>
          </p:cNvPr>
          <p:cNvPicPr>
            <a:picLocks noGrp="1" noRot="1" noChangeAspect="1"/>
          </p:cNvPicPr>
          <p:nvPr>
            <p:ph idx="1"/>
            <a:videoFile r:link="rId1"/>
          </p:nvPr>
        </p:nvPicPr>
        <p:blipFill>
          <a:blip r:embed="rId3"/>
          <a:stretch>
            <a:fillRect/>
          </a:stretch>
        </p:blipFill>
        <p:spPr>
          <a:xfrm>
            <a:off x="236709" y="1417638"/>
            <a:ext cx="8670581" cy="5165724"/>
          </a:xfrm>
          <a:prstGeom prst="rect">
            <a:avLst/>
          </a:prstGeom>
        </p:spPr>
      </p:pic>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Tree>
    <p:extLst>
      <p:ext uri="{BB962C8B-B14F-4D97-AF65-F5344CB8AC3E}">
        <p14:creationId xmlns:p14="http://schemas.microsoft.com/office/powerpoint/2010/main" val="2486618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EDC1D506-9F2D-46B6-917F-40F56B2D01E1}"/>
              </a:ext>
            </a:extLst>
          </p:cNvPr>
          <p:cNvPicPr>
            <a:picLocks noChangeAspect="1"/>
          </p:cNvPicPr>
          <p:nvPr/>
        </p:nvPicPr>
        <p:blipFill>
          <a:blip r:embed="rId2"/>
          <a:stretch>
            <a:fillRect/>
          </a:stretch>
        </p:blipFill>
        <p:spPr>
          <a:xfrm>
            <a:off x="1403648" y="1831321"/>
            <a:ext cx="5976664" cy="2615339"/>
          </a:xfrm>
          <a:prstGeom prst="rect">
            <a:avLst/>
          </a:prstGeom>
        </p:spPr>
      </p:pic>
      <p:pic>
        <p:nvPicPr>
          <p:cNvPr id="6" name="图片 5">
            <a:extLst>
              <a:ext uri="{FF2B5EF4-FFF2-40B4-BE49-F238E27FC236}">
                <a16:creationId xmlns:a16="http://schemas.microsoft.com/office/drawing/2014/main" id="{F6C88A2F-ACA2-45CB-B546-E787C03B8DD6}"/>
              </a:ext>
            </a:extLst>
          </p:cNvPr>
          <p:cNvPicPr>
            <a:picLocks noChangeAspect="1"/>
          </p:cNvPicPr>
          <p:nvPr/>
        </p:nvPicPr>
        <p:blipFill>
          <a:blip r:embed="rId3"/>
          <a:stretch>
            <a:fillRect/>
          </a:stretch>
        </p:blipFill>
        <p:spPr>
          <a:xfrm>
            <a:off x="457200" y="1404962"/>
            <a:ext cx="1447619" cy="390476"/>
          </a:xfrm>
          <a:prstGeom prst="rect">
            <a:avLst/>
          </a:prstGeom>
        </p:spPr>
      </p:pic>
      <p:pic>
        <p:nvPicPr>
          <p:cNvPr id="7" name="图片 6">
            <a:extLst>
              <a:ext uri="{FF2B5EF4-FFF2-40B4-BE49-F238E27FC236}">
                <a16:creationId xmlns:a16="http://schemas.microsoft.com/office/drawing/2014/main" id="{42FA9C15-B7BE-425A-BFE9-FB84D7DFFAC3}"/>
              </a:ext>
            </a:extLst>
          </p:cNvPr>
          <p:cNvPicPr>
            <a:picLocks noChangeAspect="1"/>
          </p:cNvPicPr>
          <p:nvPr/>
        </p:nvPicPr>
        <p:blipFill>
          <a:blip r:embed="rId4"/>
          <a:stretch>
            <a:fillRect/>
          </a:stretch>
        </p:blipFill>
        <p:spPr>
          <a:xfrm>
            <a:off x="827584" y="4426816"/>
            <a:ext cx="2964929" cy="2128667"/>
          </a:xfrm>
          <a:prstGeom prst="rect">
            <a:avLst/>
          </a:prstGeom>
          <a:ln>
            <a:noFill/>
          </a:ln>
          <a:effectLst>
            <a:softEdge rad="112500"/>
          </a:effectLst>
        </p:spPr>
      </p:pic>
      <p:pic>
        <p:nvPicPr>
          <p:cNvPr id="8" name="图片 7">
            <a:extLst>
              <a:ext uri="{FF2B5EF4-FFF2-40B4-BE49-F238E27FC236}">
                <a16:creationId xmlns:a16="http://schemas.microsoft.com/office/drawing/2014/main" id="{D6E3F950-0A29-4EC2-99E6-DAF21C103DD6}"/>
              </a:ext>
            </a:extLst>
          </p:cNvPr>
          <p:cNvPicPr>
            <a:picLocks noChangeAspect="1"/>
          </p:cNvPicPr>
          <p:nvPr/>
        </p:nvPicPr>
        <p:blipFill>
          <a:blip r:embed="rId5"/>
          <a:stretch>
            <a:fillRect/>
          </a:stretch>
        </p:blipFill>
        <p:spPr>
          <a:xfrm>
            <a:off x="845890" y="4515510"/>
            <a:ext cx="4392487" cy="1951278"/>
          </a:xfrm>
          <a:prstGeom prst="rect">
            <a:avLst/>
          </a:prstGeom>
        </p:spPr>
      </p:pic>
    </p:spTree>
    <p:extLst>
      <p:ext uri="{BB962C8B-B14F-4D97-AF65-F5344CB8AC3E}">
        <p14:creationId xmlns:p14="http://schemas.microsoft.com/office/powerpoint/2010/main" val="260573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EA02A86E-C769-45F0-BB18-7D7BA10791F1}"/>
              </a:ext>
            </a:extLst>
          </p:cNvPr>
          <p:cNvPicPr>
            <a:picLocks noChangeAspect="1"/>
          </p:cNvPicPr>
          <p:nvPr/>
        </p:nvPicPr>
        <p:blipFill>
          <a:blip r:embed="rId2"/>
          <a:stretch>
            <a:fillRect/>
          </a:stretch>
        </p:blipFill>
        <p:spPr>
          <a:xfrm>
            <a:off x="285602" y="1621503"/>
            <a:ext cx="6010801" cy="1562526"/>
          </a:xfrm>
          <a:prstGeom prst="rect">
            <a:avLst/>
          </a:prstGeom>
        </p:spPr>
      </p:pic>
      <p:pic>
        <p:nvPicPr>
          <p:cNvPr id="7" name="图片 6">
            <a:extLst>
              <a:ext uri="{FF2B5EF4-FFF2-40B4-BE49-F238E27FC236}">
                <a16:creationId xmlns:a16="http://schemas.microsoft.com/office/drawing/2014/main" id="{8C90B7B8-4302-48EC-B63B-87D2A6245FF5}"/>
              </a:ext>
            </a:extLst>
          </p:cNvPr>
          <p:cNvPicPr>
            <a:picLocks noChangeAspect="1"/>
          </p:cNvPicPr>
          <p:nvPr/>
        </p:nvPicPr>
        <p:blipFill>
          <a:blip r:embed="rId3"/>
          <a:stretch>
            <a:fillRect/>
          </a:stretch>
        </p:blipFill>
        <p:spPr>
          <a:xfrm>
            <a:off x="6606856" y="1718188"/>
            <a:ext cx="2390397" cy="4585660"/>
          </a:xfrm>
          <a:prstGeom prst="rect">
            <a:avLst/>
          </a:prstGeom>
        </p:spPr>
      </p:pic>
      <p:cxnSp>
        <p:nvCxnSpPr>
          <p:cNvPr id="9" name="连接符: 肘形 8">
            <a:extLst>
              <a:ext uri="{FF2B5EF4-FFF2-40B4-BE49-F238E27FC236}">
                <a16:creationId xmlns:a16="http://schemas.microsoft.com/office/drawing/2014/main" id="{526CDECF-7FDB-414E-BE3E-42C0D5089CEB}"/>
              </a:ext>
            </a:extLst>
          </p:cNvPr>
          <p:cNvCxnSpPr>
            <a:cxnSpLocks/>
          </p:cNvCxnSpPr>
          <p:nvPr/>
        </p:nvCxnSpPr>
        <p:spPr>
          <a:xfrm>
            <a:off x="1762469" y="3184029"/>
            <a:ext cx="4917348" cy="1613123"/>
          </a:xfrm>
          <a:prstGeom prst="bentConnector3">
            <a:avLst>
              <a:gd name="adj1" fmla="val 268"/>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2" name="文本框 11">
            <a:extLst>
              <a:ext uri="{FF2B5EF4-FFF2-40B4-BE49-F238E27FC236}">
                <a16:creationId xmlns:a16="http://schemas.microsoft.com/office/drawing/2014/main" id="{B9FA6B00-87F3-40B7-A322-E95417A6D9CB}"/>
              </a:ext>
            </a:extLst>
          </p:cNvPr>
          <p:cNvSpPr txBox="1"/>
          <p:nvPr/>
        </p:nvSpPr>
        <p:spPr>
          <a:xfrm>
            <a:off x="2107817" y="4125338"/>
            <a:ext cx="4572000" cy="323165"/>
          </a:xfrm>
          <a:prstGeom prst="rect">
            <a:avLst/>
          </a:prstGeom>
          <a:noFill/>
        </p:spPr>
        <p:txBody>
          <a:bodyPr wrap="square">
            <a:spAutoFit/>
          </a:bodyPr>
          <a:lstStyle/>
          <a:p>
            <a:pPr indent="342900" algn="just">
              <a:lnSpc>
                <a:spcPts val="1800"/>
              </a:lnSpc>
            </a:pPr>
            <a:r>
              <a:rPr lang="en-US" altLang="zh-CN" sz="1800" kern="100" dirty="0">
                <a:effectLst/>
                <a:latin typeface="Times New Roman" panose="02020603050405020304" pitchFamily="18" charset="0"/>
                <a:ea typeface="宋体" panose="02010600030101010101" pitchFamily="2" charset="-122"/>
              </a:rPr>
              <a:t>The procedure that can be translated into:</a:t>
            </a:r>
            <a:endParaRPr lang="zh-CN" altLang="zh-CN" sz="1800" kern="100" dirty="0">
              <a:effectLst/>
              <a:latin typeface="Times New Roman" panose="02020603050405020304" pitchFamily="18" charset="0"/>
              <a:ea typeface="宋体" panose="02010600030101010101" pitchFamily="2" charset="-122"/>
            </a:endParaRPr>
          </a:p>
        </p:txBody>
      </p:sp>
      <p:sp>
        <p:nvSpPr>
          <p:cNvPr id="14" name="文本框 13">
            <a:extLst>
              <a:ext uri="{FF2B5EF4-FFF2-40B4-BE49-F238E27FC236}">
                <a16:creationId xmlns:a16="http://schemas.microsoft.com/office/drawing/2014/main" id="{7ED88DB4-5D33-409F-BFA7-239401E95734}"/>
              </a:ext>
            </a:extLst>
          </p:cNvPr>
          <p:cNvSpPr txBox="1"/>
          <p:nvPr/>
        </p:nvSpPr>
        <p:spPr>
          <a:xfrm>
            <a:off x="384239" y="5114454"/>
            <a:ext cx="6222617" cy="1200329"/>
          </a:xfrm>
          <a:prstGeom prst="rect">
            <a:avLst/>
          </a:prstGeom>
          <a:noFill/>
        </p:spPr>
        <p:txBody>
          <a:bodyPr wrap="square">
            <a:spAutoFit/>
          </a:bodyPr>
          <a:lstStyle/>
          <a:p>
            <a:pPr algn="l"/>
            <a:r>
              <a:rPr lang="en-US" altLang="zh-CN" sz="1800" b="1" i="0" u="none" strike="noStrike" baseline="0" dirty="0">
                <a:latin typeface="CIDFont+F2"/>
              </a:rPr>
              <a:t>Notes</a:t>
            </a:r>
          </a:p>
          <a:p>
            <a:pPr algn="just"/>
            <a:r>
              <a:rPr lang="en-US" altLang="zh-CN" sz="1800" b="0" i="0" u="none" strike="noStrike" baseline="0" dirty="0">
                <a:latin typeface="CIDFont+F2"/>
              </a:rPr>
              <a:t>Writing recursive-decent procedure for the remaining rules in the expression grammar is not as easy for factor. It requires the use of EBNF</a:t>
            </a:r>
            <a:endParaRPr lang="zh-CN" altLang="en-US" dirty="0"/>
          </a:p>
        </p:txBody>
      </p:sp>
    </p:spTree>
    <p:extLst>
      <p:ext uri="{BB962C8B-B14F-4D97-AF65-F5344CB8AC3E}">
        <p14:creationId xmlns:p14="http://schemas.microsoft.com/office/powerpoint/2010/main" val="24436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250"/>
                                        <p:tgtEl>
                                          <p:spTgt spid="12"/>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8E13BF5-8B06-47DF-AE8F-D0610625EFCD}"/>
              </a:ext>
            </a:extLst>
          </p:cNvPr>
          <p:cNvPicPr>
            <a:picLocks noChangeAspect="1"/>
          </p:cNvPicPr>
          <p:nvPr/>
        </p:nvPicPr>
        <p:blipFill>
          <a:blip r:embed="rId2"/>
          <a:stretch>
            <a:fillRect/>
          </a:stretch>
        </p:blipFill>
        <p:spPr>
          <a:xfrm>
            <a:off x="457200" y="1600200"/>
            <a:ext cx="4179238" cy="1828800"/>
          </a:xfrm>
          <a:prstGeom prst="rect">
            <a:avLst/>
          </a:prstGeom>
        </p:spPr>
      </p:pic>
      <p:pic>
        <p:nvPicPr>
          <p:cNvPr id="5" name="图片 4">
            <a:extLst>
              <a:ext uri="{FF2B5EF4-FFF2-40B4-BE49-F238E27FC236}">
                <a16:creationId xmlns:a16="http://schemas.microsoft.com/office/drawing/2014/main" id="{F5A92A54-2A76-4844-B670-F618C3B52725}"/>
              </a:ext>
            </a:extLst>
          </p:cNvPr>
          <p:cNvPicPr>
            <a:picLocks noChangeAspect="1"/>
          </p:cNvPicPr>
          <p:nvPr/>
        </p:nvPicPr>
        <p:blipFill>
          <a:blip r:embed="rId3"/>
          <a:stretch>
            <a:fillRect/>
          </a:stretch>
        </p:blipFill>
        <p:spPr>
          <a:xfrm>
            <a:off x="5383506" y="1719340"/>
            <a:ext cx="3303294" cy="1467425"/>
          </a:xfrm>
          <a:prstGeom prst="rect">
            <a:avLst/>
          </a:prstGeom>
        </p:spPr>
      </p:pic>
      <p:pic>
        <p:nvPicPr>
          <p:cNvPr id="7" name="图片 6">
            <a:extLst>
              <a:ext uri="{FF2B5EF4-FFF2-40B4-BE49-F238E27FC236}">
                <a16:creationId xmlns:a16="http://schemas.microsoft.com/office/drawing/2014/main" id="{62FA4FBC-1C69-4B59-8EE3-33A28226F3A9}"/>
              </a:ext>
            </a:extLst>
          </p:cNvPr>
          <p:cNvPicPr>
            <a:picLocks noChangeAspect="1"/>
          </p:cNvPicPr>
          <p:nvPr/>
        </p:nvPicPr>
        <p:blipFill>
          <a:blip r:embed="rId4"/>
          <a:stretch>
            <a:fillRect/>
          </a:stretch>
        </p:blipFill>
        <p:spPr>
          <a:xfrm>
            <a:off x="1966812" y="3927870"/>
            <a:ext cx="5210376" cy="2384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4549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8583C-F769-4F9F-B7B2-1FE25E883427}"/>
              </a:ext>
            </a:extLst>
          </p:cNvPr>
          <p:cNvSpPr>
            <a:spLocks noGrp="1"/>
          </p:cNvSpPr>
          <p:nvPr>
            <p:ph type="title"/>
          </p:nvPr>
        </p:nvSpPr>
        <p:spPr/>
        <p:txBody>
          <a:bodyPr/>
          <a:lstStyle/>
          <a:p>
            <a:r>
              <a:rPr lang="en-US" altLang="zh-CN" dirty="0"/>
              <a:t>4.3.2 Follow Sets</a:t>
            </a:r>
            <a:endParaRPr lang="zh-CN" altLang="en-US" dirty="0"/>
          </a:p>
        </p:txBody>
      </p:sp>
      <p:sp>
        <p:nvSpPr>
          <p:cNvPr id="3" name="内容占位符 2">
            <a:extLst>
              <a:ext uri="{FF2B5EF4-FFF2-40B4-BE49-F238E27FC236}">
                <a16:creationId xmlns:a16="http://schemas.microsoft.com/office/drawing/2014/main" id="{B65B8954-98C3-488D-8E39-28C0A53D96FE}"/>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971AA12-3F54-4DF6-A724-13866C7395C2}"/>
              </a:ext>
            </a:extLst>
          </p:cNvPr>
          <p:cNvPicPr>
            <a:picLocks noChangeAspect="1"/>
          </p:cNvPicPr>
          <p:nvPr/>
        </p:nvPicPr>
        <p:blipFill>
          <a:blip r:embed="rId2"/>
          <a:stretch>
            <a:fillRect/>
          </a:stretch>
        </p:blipFill>
        <p:spPr>
          <a:xfrm>
            <a:off x="251520" y="1308844"/>
            <a:ext cx="6042203" cy="4075558"/>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26B6367B-95CE-4019-B404-F110AA25574D}"/>
              </a:ext>
            </a:extLst>
          </p:cNvPr>
          <p:cNvPicPr>
            <a:picLocks noChangeAspect="1"/>
          </p:cNvPicPr>
          <p:nvPr/>
        </p:nvPicPr>
        <p:blipFill>
          <a:blip r:embed="rId3"/>
          <a:stretch>
            <a:fillRect/>
          </a:stretch>
        </p:blipFill>
        <p:spPr>
          <a:xfrm>
            <a:off x="4939898" y="4528623"/>
            <a:ext cx="4000830" cy="1857271"/>
          </a:xfrm>
          <a:prstGeom prst="rect">
            <a:avLst/>
          </a:prstGeom>
          <a:ln>
            <a:noFill/>
          </a:ln>
          <a:effectLst>
            <a:outerShdw blurRad="292100" dist="139700" dir="2700000" algn="tl" rotWithShape="0">
              <a:srgbClr val="333333">
                <a:alpha val="65000"/>
              </a:srgbClr>
            </a:outerShdw>
          </a:effectLst>
        </p:spPr>
      </p:pic>
      <p:cxnSp>
        <p:nvCxnSpPr>
          <p:cNvPr id="8" name="连接符: 肘形 7">
            <a:extLst>
              <a:ext uri="{FF2B5EF4-FFF2-40B4-BE49-F238E27FC236}">
                <a16:creationId xmlns:a16="http://schemas.microsoft.com/office/drawing/2014/main" id="{3EFBE360-4009-4273-883C-BCE74F40EBE7}"/>
              </a:ext>
            </a:extLst>
          </p:cNvPr>
          <p:cNvCxnSpPr>
            <a:cxnSpLocks/>
          </p:cNvCxnSpPr>
          <p:nvPr/>
        </p:nvCxnSpPr>
        <p:spPr>
          <a:xfrm rot="16200000" flipH="1">
            <a:off x="5614652" y="2564657"/>
            <a:ext cx="2035725" cy="1892206"/>
          </a:xfrm>
          <a:prstGeom prst="bentConnector3">
            <a:avLst>
              <a:gd name="adj1" fmla="val 403"/>
            </a:avLst>
          </a:prstGeom>
          <a:ln w="5715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45529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782C8-B79D-4A5C-AEFE-F48B959DA6B0}"/>
              </a:ext>
            </a:extLst>
          </p:cNvPr>
          <p:cNvSpPr>
            <a:spLocks noGrp="1"/>
          </p:cNvSpPr>
          <p:nvPr>
            <p:ph type="title"/>
          </p:nvPr>
        </p:nvSpPr>
        <p:spPr/>
        <p:txBody>
          <a:bodyPr>
            <a:normAutofit fontScale="90000"/>
          </a:bodyPr>
          <a:lstStyle/>
          <a:p>
            <a:r>
              <a:rPr lang="en-US" altLang="zh-CN" dirty="0"/>
              <a:t>4.3.3 Constructing LL(1) Parsing Tables</a:t>
            </a:r>
            <a:endParaRPr lang="zh-CN" altLang="en-US" dirty="0"/>
          </a:p>
        </p:txBody>
      </p:sp>
      <p:sp>
        <p:nvSpPr>
          <p:cNvPr id="3" name="内容占位符 2">
            <a:extLst>
              <a:ext uri="{FF2B5EF4-FFF2-40B4-BE49-F238E27FC236}">
                <a16:creationId xmlns:a16="http://schemas.microsoft.com/office/drawing/2014/main" id="{CD5AB4BB-0C86-4D7F-A4C4-8C7901E414E5}"/>
              </a:ext>
            </a:extLst>
          </p:cNvPr>
          <p:cNvSpPr>
            <a:spLocks noGrp="1"/>
          </p:cNvSpPr>
          <p:nvPr>
            <p:ph idx="1"/>
          </p:nvPr>
        </p:nvSpPr>
        <p:spPr>
          <a:xfrm>
            <a:off x="66428" y="1417638"/>
            <a:ext cx="8928992" cy="4525963"/>
          </a:xfrm>
        </p:spPr>
        <p:txBody>
          <a:bodyPr>
            <a:normAutofit/>
          </a:bodyPr>
          <a:lstStyle/>
          <a:p>
            <a:pPr marL="0" indent="0">
              <a:buNone/>
            </a:pPr>
            <a:r>
              <a:rPr lang="en-US" altLang="zh-CN" sz="2800" dirty="0"/>
              <a:t>The table-constructing rules, which had been mentioned</a:t>
            </a:r>
            <a:endParaRPr lang="zh-CN" altLang="en-US" sz="2800" dirty="0"/>
          </a:p>
        </p:txBody>
      </p:sp>
      <p:pic>
        <p:nvPicPr>
          <p:cNvPr id="5" name="图片 4">
            <a:extLst>
              <a:ext uri="{FF2B5EF4-FFF2-40B4-BE49-F238E27FC236}">
                <a16:creationId xmlns:a16="http://schemas.microsoft.com/office/drawing/2014/main" id="{444B4DC4-7C3B-43DD-994C-1EA29513F83E}"/>
              </a:ext>
            </a:extLst>
          </p:cNvPr>
          <p:cNvPicPr>
            <a:picLocks noChangeAspect="1"/>
          </p:cNvPicPr>
          <p:nvPr/>
        </p:nvPicPr>
        <p:blipFill>
          <a:blip r:embed="rId2"/>
          <a:stretch>
            <a:fillRect/>
          </a:stretch>
        </p:blipFill>
        <p:spPr>
          <a:xfrm>
            <a:off x="148580" y="2008831"/>
            <a:ext cx="8651304" cy="682399"/>
          </a:xfrm>
          <a:prstGeom prst="rect">
            <a:avLst/>
          </a:prstGeom>
        </p:spPr>
      </p:pic>
      <p:pic>
        <p:nvPicPr>
          <p:cNvPr id="6" name="图片 5">
            <a:extLst>
              <a:ext uri="{FF2B5EF4-FFF2-40B4-BE49-F238E27FC236}">
                <a16:creationId xmlns:a16="http://schemas.microsoft.com/office/drawing/2014/main" id="{512D7DF0-B2DC-452B-B6C9-7E8845EC1DBF}"/>
              </a:ext>
            </a:extLst>
          </p:cNvPr>
          <p:cNvPicPr>
            <a:picLocks noChangeAspect="1"/>
          </p:cNvPicPr>
          <p:nvPr/>
        </p:nvPicPr>
        <p:blipFill>
          <a:blip r:embed="rId3"/>
          <a:stretch>
            <a:fillRect/>
          </a:stretch>
        </p:blipFill>
        <p:spPr>
          <a:xfrm>
            <a:off x="148580" y="2691230"/>
            <a:ext cx="8651304" cy="940027"/>
          </a:xfrm>
          <a:prstGeom prst="rect">
            <a:avLst/>
          </a:prstGeom>
        </p:spPr>
      </p:pic>
      <p:pic>
        <p:nvPicPr>
          <p:cNvPr id="7" name="图片 6">
            <a:extLst>
              <a:ext uri="{FF2B5EF4-FFF2-40B4-BE49-F238E27FC236}">
                <a16:creationId xmlns:a16="http://schemas.microsoft.com/office/drawing/2014/main" id="{52F4033F-C8F0-4C91-B9AD-0282C1F67470}"/>
              </a:ext>
            </a:extLst>
          </p:cNvPr>
          <p:cNvPicPr>
            <a:picLocks noChangeAspect="1"/>
          </p:cNvPicPr>
          <p:nvPr/>
        </p:nvPicPr>
        <p:blipFill>
          <a:blip r:embed="rId4"/>
          <a:stretch>
            <a:fillRect/>
          </a:stretch>
        </p:blipFill>
        <p:spPr>
          <a:xfrm>
            <a:off x="239967" y="3645024"/>
            <a:ext cx="8652513" cy="940026"/>
          </a:xfrm>
          <a:prstGeom prst="rect">
            <a:avLst/>
          </a:prstGeom>
        </p:spPr>
      </p:pic>
      <p:grpSp>
        <p:nvGrpSpPr>
          <p:cNvPr id="10" name="组合 9">
            <a:extLst>
              <a:ext uri="{FF2B5EF4-FFF2-40B4-BE49-F238E27FC236}">
                <a16:creationId xmlns:a16="http://schemas.microsoft.com/office/drawing/2014/main" id="{0B3034E9-A142-4508-B5D1-DADC5367922B}"/>
              </a:ext>
            </a:extLst>
          </p:cNvPr>
          <p:cNvGrpSpPr/>
          <p:nvPr/>
        </p:nvGrpSpPr>
        <p:grpSpPr>
          <a:xfrm>
            <a:off x="357398" y="4753335"/>
            <a:ext cx="8329402" cy="1661838"/>
            <a:chOff x="261962" y="5123347"/>
            <a:chExt cx="8329402" cy="1661838"/>
          </a:xfrm>
        </p:grpSpPr>
        <p:pic>
          <p:nvPicPr>
            <p:cNvPr id="8" name="图片 7">
              <a:extLst>
                <a:ext uri="{FF2B5EF4-FFF2-40B4-BE49-F238E27FC236}">
                  <a16:creationId xmlns:a16="http://schemas.microsoft.com/office/drawing/2014/main" id="{D2D5B7C1-0777-459C-899D-EE064A46741C}"/>
                </a:ext>
              </a:extLst>
            </p:cNvPr>
            <p:cNvPicPr>
              <a:picLocks noChangeAspect="1"/>
            </p:cNvPicPr>
            <p:nvPr/>
          </p:nvPicPr>
          <p:blipFill>
            <a:blip r:embed="rId5"/>
            <a:stretch>
              <a:fillRect/>
            </a:stretch>
          </p:blipFill>
          <p:spPr>
            <a:xfrm>
              <a:off x="274948" y="5123347"/>
              <a:ext cx="8316416" cy="1661838"/>
            </a:xfrm>
            <a:prstGeom prst="rect">
              <a:avLst/>
            </a:prstGeom>
          </p:spPr>
        </p:pic>
        <p:pic>
          <p:nvPicPr>
            <p:cNvPr id="9" name="图片 8">
              <a:extLst>
                <a:ext uri="{FF2B5EF4-FFF2-40B4-BE49-F238E27FC236}">
                  <a16:creationId xmlns:a16="http://schemas.microsoft.com/office/drawing/2014/main" id="{137820BD-92F4-4533-B92D-CE524C445A10}"/>
                </a:ext>
              </a:extLst>
            </p:cNvPr>
            <p:cNvPicPr>
              <a:picLocks noChangeAspect="1"/>
            </p:cNvPicPr>
            <p:nvPr/>
          </p:nvPicPr>
          <p:blipFill>
            <a:blip r:embed="rId6"/>
            <a:stretch>
              <a:fillRect/>
            </a:stretch>
          </p:blipFill>
          <p:spPr>
            <a:xfrm>
              <a:off x="261962" y="5463712"/>
              <a:ext cx="390476" cy="228571"/>
            </a:xfrm>
            <a:prstGeom prst="rect">
              <a:avLst/>
            </a:prstGeom>
          </p:spPr>
        </p:pic>
      </p:grpSp>
      <p:sp>
        <p:nvSpPr>
          <p:cNvPr id="11" name="矩形 10">
            <a:extLst>
              <a:ext uri="{FF2B5EF4-FFF2-40B4-BE49-F238E27FC236}">
                <a16:creationId xmlns:a16="http://schemas.microsoft.com/office/drawing/2014/main" id="{4957A1BD-9DC5-44A5-BC84-0B778BDFF4F6}"/>
              </a:ext>
            </a:extLst>
          </p:cNvPr>
          <p:cNvSpPr/>
          <p:nvPr/>
        </p:nvSpPr>
        <p:spPr>
          <a:xfrm>
            <a:off x="244016" y="4635684"/>
            <a:ext cx="8720472" cy="19616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54278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7A5F77C-894F-4BB3-A72A-DFC16F4AE9D4}"/>
              </a:ext>
            </a:extLst>
          </p:cNvPr>
          <p:cNvPicPr>
            <a:picLocks noChangeAspect="1"/>
          </p:cNvPicPr>
          <p:nvPr/>
        </p:nvPicPr>
        <p:blipFill>
          <a:blip r:embed="rId3"/>
          <a:stretch>
            <a:fillRect/>
          </a:stretch>
        </p:blipFill>
        <p:spPr>
          <a:xfrm>
            <a:off x="251520" y="347965"/>
            <a:ext cx="6038095" cy="409524"/>
          </a:xfrm>
          <a:prstGeom prst="rect">
            <a:avLst/>
          </a:prstGeom>
        </p:spPr>
      </p:pic>
      <p:pic>
        <p:nvPicPr>
          <p:cNvPr id="6" name="图片 5">
            <a:extLst>
              <a:ext uri="{FF2B5EF4-FFF2-40B4-BE49-F238E27FC236}">
                <a16:creationId xmlns:a16="http://schemas.microsoft.com/office/drawing/2014/main" id="{52A73D3C-F000-4914-A6C2-C7F4C4CD5F0F}"/>
              </a:ext>
            </a:extLst>
          </p:cNvPr>
          <p:cNvPicPr>
            <a:picLocks noChangeAspect="1"/>
          </p:cNvPicPr>
          <p:nvPr/>
        </p:nvPicPr>
        <p:blipFill>
          <a:blip r:embed="rId4"/>
          <a:stretch>
            <a:fillRect/>
          </a:stretch>
        </p:blipFill>
        <p:spPr>
          <a:xfrm>
            <a:off x="241176" y="2814377"/>
            <a:ext cx="8579296" cy="3946782"/>
          </a:xfrm>
          <a:prstGeom prst="rect">
            <a:avLst/>
          </a:prstGeom>
        </p:spPr>
      </p:pic>
      <p:pic>
        <p:nvPicPr>
          <p:cNvPr id="9" name="图片 8">
            <a:extLst>
              <a:ext uri="{FF2B5EF4-FFF2-40B4-BE49-F238E27FC236}">
                <a16:creationId xmlns:a16="http://schemas.microsoft.com/office/drawing/2014/main" id="{354714F5-02A0-4705-9864-AA67D5D96556}"/>
              </a:ext>
            </a:extLst>
          </p:cNvPr>
          <p:cNvPicPr>
            <a:picLocks noChangeAspect="1"/>
          </p:cNvPicPr>
          <p:nvPr/>
        </p:nvPicPr>
        <p:blipFill>
          <a:blip r:embed="rId5"/>
          <a:stretch>
            <a:fillRect/>
          </a:stretch>
        </p:blipFill>
        <p:spPr>
          <a:xfrm>
            <a:off x="632119" y="975058"/>
            <a:ext cx="3298270" cy="1525450"/>
          </a:xfrm>
          <a:prstGeom prst="rect">
            <a:avLst/>
          </a:prstGeom>
        </p:spPr>
      </p:pic>
      <p:pic>
        <p:nvPicPr>
          <p:cNvPr id="10" name="图片 9">
            <a:extLst>
              <a:ext uri="{FF2B5EF4-FFF2-40B4-BE49-F238E27FC236}">
                <a16:creationId xmlns:a16="http://schemas.microsoft.com/office/drawing/2014/main" id="{0BEF2628-3A7B-4E99-AE75-640BB0E521E8}"/>
              </a:ext>
            </a:extLst>
          </p:cNvPr>
          <p:cNvPicPr>
            <a:picLocks noChangeAspect="1"/>
          </p:cNvPicPr>
          <p:nvPr/>
        </p:nvPicPr>
        <p:blipFill>
          <a:blip r:embed="rId6"/>
          <a:stretch>
            <a:fillRect/>
          </a:stretch>
        </p:blipFill>
        <p:spPr>
          <a:xfrm>
            <a:off x="4283968" y="1347429"/>
            <a:ext cx="3438095" cy="1047619"/>
          </a:xfrm>
          <a:prstGeom prst="rect">
            <a:avLst/>
          </a:prstGeom>
        </p:spPr>
      </p:pic>
      <p:sp>
        <p:nvSpPr>
          <p:cNvPr id="11" name="矩形 10">
            <a:extLst>
              <a:ext uri="{FF2B5EF4-FFF2-40B4-BE49-F238E27FC236}">
                <a16:creationId xmlns:a16="http://schemas.microsoft.com/office/drawing/2014/main" id="{67BA8FEF-E27C-4DDE-9C1B-231D72D0537E}"/>
              </a:ext>
            </a:extLst>
          </p:cNvPr>
          <p:cNvSpPr/>
          <p:nvPr/>
        </p:nvSpPr>
        <p:spPr>
          <a:xfrm>
            <a:off x="251520" y="941572"/>
            <a:ext cx="8435280" cy="174301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C49B8B98-1CD7-4A41-AB8E-0BDD5A3B4599}"/>
              </a:ext>
            </a:extLst>
          </p:cNvPr>
          <p:cNvPicPr>
            <a:picLocks noChangeAspect="1"/>
          </p:cNvPicPr>
          <p:nvPr/>
        </p:nvPicPr>
        <p:blipFill>
          <a:blip r:embed="rId7"/>
          <a:stretch>
            <a:fillRect/>
          </a:stretch>
        </p:blipFill>
        <p:spPr>
          <a:xfrm>
            <a:off x="6232432" y="3933056"/>
            <a:ext cx="114366" cy="216024"/>
          </a:xfrm>
          <a:prstGeom prst="rect">
            <a:avLst/>
          </a:prstGeom>
        </p:spPr>
      </p:pic>
      <p:pic>
        <p:nvPicPr>
          <p:cNvPr id="8" name="图片 7">
            <a:extLst>
              <a:ext uri="{FF2B5EF4-FFF2-40B4-BE49-F238E27FC236}">
                <a16:creationId xmlns:a16="http://schemas.microsoft.com/office/drawing/2014/main" id="{DF6BE73A-280D-41A9-AD2B-E2C9A6203FC3}"/>
              </a:ext>
            </a:extLst>
          </p:cNvPr>
          <p:cNvPicPr>
            <a:picLocks noChangeAspect="1"/>
          </p:cNvPicPr>
          <p:nvPr/>
        </p:nvPicPr>
        <p:blipFill>
          <a:blip r:embed="rId7"/>
          <a:stretch>
            <a:fillRect/>
          </a:stretch>
        </p:blipFill>
        <p:spPr>
          <a:xfrm>
            <a:off x="6292730" y="4255334"/>
            <a:ext cx="114366" cy="216024"/>
          </a:xfrm>
          <a:prstGeom prst="rect">
            <a:avLst/>
          </a:prstGeom>
        </p:spPr>
      </p:pic>
      <p:pic>
        <p:nvPicPr>
          <p:cNvPr id="12" name="图片 11">
            <a:extLst>
              <a:ext uri="{FF2B5EF4-FFF2-40B4-BE49-F238E27FC236}">
                <a16:creationId xmlns:a16="http://schemas.microsoft.com/office/drawing/2014/main" id="{ECEE0F5A-E67D-4CA6-BBDA-867301E14716}"/>
              </a:ext>
            </a:extLst>
          </p:cNvPr>
          <p:cNvPicPr>
            <a:picLocks noChangeAspect="1"/>
          </p:cNvPicPr>
          <p:nvPr/>
        </p:nvPicPr>
        <p:blipFill>
          <a:blip r:embed="rId7"/>
          <a:stretch>
            <a:fillRect/>
          </a:stretch>
        </p:blipFill>
        <p:spPr>
          <a:xfrm>
            <a:off x="6660232" y="4941168"/>
            <a:ext cx="114366" cy="216024"/>
          </a:xfrm>
          <a:prstGeom prst="rect">
            <a:avLst/>
          </a:prstGeom>
        </p:spPr>
      </p:pic>
      <p:pic>
        <p:nvPicPr>
          <p:cNvPr id="13" name="图片 12">
            <a:extLst>
              <a:ext uri="{FF2B5EF4-FFF2-40B4-BE49-F238E27FC236}">
                <a16:creationId xmlns:a16="http://schemas.microsoft.com/office/drawing/2014/main" id="{4EA53A4C-8B81-463F-A812-209B4EA09034}"/>
              </a:ext>
            </a:extLst>
          </p:cNvPr>
          <p:cNvPicPr>
            <a:picLocks noChangeAspect="1"/>
          </p:cNvPicPr>
          <p:nvPr/>
        </p:nvPicPr>
        <p:blipFill>
          <a:blip r:embed="rId7"/>
          <a:stretch>
            <a:fillRect/>
          </a:stretch>
        </p:blipFill>
        <p:spPr>
          <a:xfrm>
            <a:off x="6717415" y="5286979"/>
            <a:ext cx="114366" cy="216024"/>
          </a:xfrm>
          <a:prstGeom prst="rect">
            <a:avLst/>
          </a:prstGeom>
        </p:spPr>
      </p:pic>
      <p:pic>
        <p:nvPicPr>
          <p:cNvPr id="14" name="图片 13">
            <a:extLst>
              <a:ext uri="{FF2B5EF4-FFF2-40B4-BE49-F238E27FC236}">
                <a16:creationId xmlns:a16="http://schemas.microsoft.com/office/drawing/2014/main" id="{3DE04BF2-CC6E-4C7D-B3FE-553243388247}"/>
              </a:ext>
            </a:extLst>
          </p:cNvPr>
          <p:cNvPicPr>
            <a:picLocks noChangeAspect="1"/>
          </p:cNvPicPr>
          <p:nvPr/>
        </p:nvPicPr>
        <p:blipFill>
          <a:blip r:embed="rId7"/>
          <a:stretch>
            <a:fillRect/>
          </a:stretch>
        </p:blipFill>
        <p:spPr>
          <a:xfrm>
            <a:off x="7020272" y="5949280"/>
            <a:ext cx="114366" cy="216024"/>
          </a:xfrm>
          <a:prstGeom prst="rect">
            <a:avLst/>
          </a:prstGeom>
        </p:spPr>
      </p:pic>
    </p:spTree>
    <p:extLst>
      <p:ext uri="{BB962C8B-B14F-4D97-AF65-F5344CB8AC3E}">
        <p14:creationId xmlns:p14="http://schemas.microsoft.com/office/powerpoint/2010/main" val="1840165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0CB06E-7222-4EB2-85BA-5BC5A48191DB}"/>
              </a:ext>
            </a:extLst>
          </p:cNvPr>
          <p:cNvSpPr/>
          <p:nvPr/>
        </p:nvSpPr>
        <p:spPr>
          <a:xfrm>
            <a:off x="457200" y="548680"/>
            <a:ext cx="8229600" cy="830997"/>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Applying the LL(1) parsing table construction just described, we get the table as follows.</a:t>
            </a:r>
            <a:endParaRPr lang="zh-CN" altLang="en-US" sz="24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6506E4B-083B-45CC-A1B5-C4D3D6F6EAED}"/>
              </a:ext>
            </a:extLst>
          </p:cNvPr>
          <p:cNvPicPr>
            <a:picLocks noChangeAspect="1"/>
          </p:cNvPicPr>
          <p:nvPr/>
        </p:nvPicPr>
        <p:blipFill>
          <a:blip r:embed="rId2"/>
          <a:stretch>
            <a:fillRect/>
          </a:stretch>
        </p:blipFill>
        <p:spPr>
          <a:xfrm>
            <a:off x="678396" y="1412776"/>
            <a:ext cx="7787208" cy="5190476"/>
          </a:xfrm>
          <a:prstGeom prst="rect">
            <a:avLst/>
          </a:prstGeom>
        </p:spPr>
      </p:pic>
    </p:spTree>
    <p:extLst>
      <p:ext uri="{BB962C8B-B14F-4D97-AF65-F5344CB8AC3E}">
        <p14:creationId xmlns:p14="http://schemas.microsoft.com/office/powerpoint/2010/main" val="1285885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0934D-24DA-4369-8F6F-31019E52FC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4BA51A-113E-48C7-B0F8-5CFD4F2DD546}"/>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3F9F76C2-B449-4F64-9B4F-A09B8093EF41}"/>
              </a:ext>
            </a:extLst>
          </p:cNvPr>
          <p:cNvPicPr>
            <a:picLocks noChangeAspect="1"/>
          </p:cNvPicPr>
          <p:nvPr/>
        </p:nvPicPr>
        <p:blipFill>
          <a:blip r:embed="rId2"/>
          <a:stretch>
            <a:fillRect/>
          </a:stretch>
        </p:blipFill>
        <p:spPr>
          <a:xfrm>
            <a:off x="1835696" y="150678"/>
            <a:ext cx="5303030" cy="1416124"/>
          </a:xfrm>
          <a:prstGeom prst="rect">
            <a:avLst/>
          </a:prstGeom>
        </p:spPr>
      </p:pic>
      <p:pic>
        <p:nvPicPr>
          <p:cNvPr id="5" name="图片 4">
            <a:extLst>
              <a:ext uri="{FF2B5EF4-FFF2-40B4-BE49-F238E27FC236}">
                <a16:creationId xmlns:a16="http://schemas.microsoft.com/office/drawing/2014/main" id="{650F84BC-AE37-4EAC-A783-12160D913EF8}"/>
              </a:ext>
            </a:extLst>
          </p:cNvPr>
          <p:cNvPicPr>
            <a:picLocks noChangeAspect="1"/>
          </p:cNvPicPr>
          <p:nvPr/>
        </p:nvPicPr>
        <p:blipFill>
          <a:blip r:embed="rId3"/>
          <a:stretch>
            <a:fillRect/>
          </a:stretch>
        </p:blipFill>
        <p:spPr>
          <a:xfrm>
            <a:off x="312440" y="1541226"/>
            <a:ext cx="8374360" cy="2433817"/>
          </a:xfrm>
          <a:prstGeom prst="rect">
            <a:avLst/>
          </a:prstGeom>
        </p:spPr>
      </p:pic>
      <p:pic>
        <p:nvPicPr>
          <p:cNvPr id="6" name="图片 5">
            <a:extLst>
              <a:ext uri="{FF2B5EF4-FFF2-40B4-BE49-F238E27FC236}">
                <a16:creationId xmlns:a16="http://schemas.microsoft.com/office/drawing/2014/main" id="{B46803F2-929D-41B2-8A49-3EBA584CF4DD}"/>
              </a:ext>
            </a:extLst>
          </p:cNvPr>
          <p:cNvPicPr>
            <a:picLocks noChangeAspect="1"/>
          </p:cNvPicPr>
          <p:nvPr/>
        </p:nvPicPr>
        <p:blipFill>
          <a:blip r:embed="rId4"/>
          <a:stretch>
            <a:fillRect/>
          </a:stretch>
        </p:blipFill>
        <p:spPr>
          <a:xfrm>
            <a:off x="247092" y="3640151"/>
            <a:ext cx="8649816" cy="3067171"/>
          </a:xfrm>
          <a:prstGeom prst="rect">
            <a:avLst/>
          </a:prstGeom>
        </p:spPr>
      </p:pic>
      <p:sp>
        <p:nvSpPr>
          <p:cNvPr id="7" name="箭头: 右 6">
            <a:extLst>
              <a:ext uri="{FF2B5EF4-FFF2-40B4-BE49-F238E27FC236}">
                <a16:creationId xmlns:a16="http://schemas.microsoft.com/office/drawing/2014/main" id="{A108E374-FC03-4BB6-82BE-7E78B53A2446}"/>
              </a:ext>
            </a:extLst>
          </p:cNvPr>
          <p:cNvSpPr/>
          <p:nvPr/>
        </p:nvSpPr>
        <p:spPr>
          <a:xfrm rot="5400000">
            <a:off x="4222880" y="2823352"/>
            <a:ext cx="528660" cy="110493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42480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1E4C0-DAF1-4446-9444-DB90909422A4}"/>
              </a:ext>
            </a:extLst>
          </p:cNvPr>
          <p:cNvSpPr>
            <a:spLocks noGrp="1"/>
          </p:cNvSpPr>
          <p:nvPr>
            <p:ph type="title"/>
          </p:nvPr>
        </p:nvSpPr>
        <p:spPr>
          <a:xfrm>
            <a:off x="-108520" y="-41859"/>
            <a:ext cx="1475657" cy="446523"/>
          </a:xfrm>
        </p:spPr>
        <p:txBody>
          <a:bodyPr>
            <a:normAutofit/>
          </a:bodyPr>
          <a:lstStyle/>
          <a:p>
            <a:r>
              <a:rPr lang="en-US" altLang="zh-CN" sz="2000" b="1" dirty="0">
                <a:solidFill>
                  <a:srgbClr val="C00000"/>
                </a:solidFill>
              </a:rPr>
              <a:t>Example</a:t>
            </a:r>
            <a:endParaRPr lang="zh-CN" altLang="en-US" sz="2000" b="1" dirty="0">
              <a:solidFill>
                <a:srgbClr val="C00000"/>
              </a:solidFill>
            </a:endParaRPr>
          </a:p>
        </p:txBody>
      </p:sp>
      <p:sp>
        <p:nvSpPr>
          <p:cNvPr id="3" name="内容占位符 2">
            <a:extLst>
              <a:ext uri="{FF2B5EF4-FFF2-40B4-BE49-F238E27FC236}">
                <a16:creationId xmlns:a16="http://schemas.microsoft.com/office/drawing/2014/main" id="{A7F7F75B-22AA-46AB-AE1C-C8B133924839}"/>
              </a:ext>
            </a:extLst>
          </p:cNvPr>
          <p:cNvSpPr>
            <a:spLocks noGrp="1"/>
          </p:cNvSpPr>
          <p:nvPr>
            <p:ph idx="1"/>
          </p:nvPr>
        </p:nvSpPr>
        <p:spPr/>
        <p:txBody>
          <a:bodyPr/>
          <a:lstStyle/>
          <a:p>
            <a:endParaRPr lang="zh-CN" altLang="en-US" dirty="0"/>
          </a:p>
        </p:txBody>
      </p:sp>
      <p:grpSp>
        <p:nvGrpSpPr>
          <p:cNvPr id="8" name="组合 7">
            <a:extLst>
              <a:ext uri="{FF2B5EF4-FFF2-40B4-BE49-F238E27FC236}">
                <a16:creationId xmlns:a16="http://schemas.microsoft.com/office/drawing/2014/main" id="{F8BEBE41-BEF6-430B-BB14-4DF56AA3D840}"/>
              </a:ext>
            </a:extLst>
          </p:cNvPr>
          <p:cNvGrpSpPr/>
          <p:nvPr/>
        </p:nvGrpSpPr>
        <p:grpSpPr>
          <a:xfrm>
            <a:off x="291573" y="391745"/>
            <a:ext cx="8125627" cy="2245167"/>
            <a:chOff x="509186" y="274638"/>
            <a:chExt cx="8125627" cy="2245167"/>
          </a:xfrm>
        </p:grpSpPr>
        <p:pic>
          <p:nvPicPr>
            <p:cNvPr id="4" name="图片 3">
              <a:extLst>
                <a:ext uri="{FF2B5EF4-FFF2-40B4-BE49-F238E27FC236}">
                  <a16:creationId xmlns:a16="http://schemas.microsoft.com/office/drawing/2014/main" id="{FE1755C7-2871-400E-BA35-AD8E7792FFD9}"/>
                </a:ext>
              </a:extLst>
            </p:cNvPr>
            <p:cNvPicPr>
              <a:picLocks noChangeAspect="1"/>
            </p:cNvPicPr>
            <p:nvPr/>
          </p:nvPicPr>
          <p:blipFill>
            <a:blip r:embed="rId3"/>
            <a:stretch>
              <a:fillRect/>
            </a:stretch>
          </p:blipFill>
          <p:spPr>
            <a:xfrm>
              <a:off x="509186" y="274638"/>
              <a:ext cx="8125627" cy="1930226"/>
            </a:xfrm>
            <a:prstGeom prst="rect">
              <a:avLst/>
            </a:prstGeom>
          </p:spPr>
        </p:pic>
        <p:pic>
          <p:nvPicPr>
            <p:cNvPr id="5" name="图片 4">
              <a:extLst>
                <a:ext uri="{FF2B5EF4-FFF2-40B4-BE49-F238E27FC236}">
                  <a16:creationId xmlns:a16="http://schemas.microsoft.com/office/drawing/2014/main" id="{15D1335D-4EB8-4C49-A858-DE9968FF54E8}"/>
                </a:ext>
              </a:extLst>
            </p:cNvPr>
            <p:cNvPicPr>
              <a:picLocks noChangeAspect="1"/>
            </p:cNvPicPr>
            <p:nvPr/>
          </p:nvPicPr>
          <p:blipFill>
            <a:blip r:embed="rId4"/>
            <a:stretch>
              <a:fillRect/>
            </a:stretch>
          </p:blipFill>
          <p:spPr>
            <a:xfrm>
              <a:off x="3131840" y="1600200"/>
              <a:ext cx="3240360" cy="919605"/>
            </a:xfrm>
            <a:prstGeom prst="rect">
              <a:avLst/>
            </a:prstGeom>
          </p:spPr>
        </p:pic>
        <p:pic>
          <p:nvPicPr>
            <p:cNvPr id="7" name="图片 6">
              <a:extLst>
                <a:ext uri="{FF2B5EF4-FFF2-40B4-BE49-F238E27FC236}">
                  <a16:creationId xmlns:a16="http://schemas.microsoft.com/office/drawing/2014/main" id="{A500573F-0E8C-453E-BA52-4B7DC8536133}"/>
                </a:ext>
              </a:extLst>
            </p:cNvPr>
            <p:cNvPicPr>
              <a:picLocks noChangeAspect="1"/>
            </p:cNvPicPr>
            <p:nvPr/>
          </p:nvPicPr>
          <p:blipFill>
            <a:blip r:embed="rId5"/>
            <a:stretch>
              <a:fillRect/>
            </a:stretch>
          </p:blipFill>
          <p:spPr>
            <a:xfrm>
              <a:off x="2727021" y="2276872"/>
              <a:ext cx="260803" cy="182562"/>
            </a:xfrm>
            <a:prstGeom prst="rect">
              <a:avLst/>
            </a:prstGeom>
          </p:spPr>
        </p:pic>
      </p:grpSp>
      <p:pic>
        <p:nvPicPr>
          <p:cNvPr id="9" name="图片 8">
            <a:extLst>
              <a:ext uri="{FF2B5EF4-FFF2-40B4-BE49-F238E27FC236}">
                <a16:creationId xmlns:a16="http://schemas.microsoft.com/office/drawing/2014/main" id="{2DA81A4D-3714-4B2C-ACB9-B0F107119E4B}"/>
              </a:ext>
            </a:extLst>
          </p:cNvPr>
          <p:cNvPicPr>
            <a:picLocks noChangeAspect="1"/>
          </p:cNvPicPr>
          <p:nvPr/>
        </p:nvPicPr>
        <p:blipFill>
          <a:blip r:embed="rId6"/>
          <a:stretch>
            <a:fillRect/>
          </a:stretch>
        </p:blipFill>
        <p:spPr>
          <a:xfrm>
            <a:off x="335003" y="2583065"/>
            <a:ext cx="7947111" cy="1638023"/>
          </a:xfrm>
          <a:prstGeom prst="rect">
            <a:avLst/>
          </a:prstGeom>
        </p:spPr>
      </p:pic>
      <p:pic>
        <p:nvPicPr>
          <p:cNvPr id="10" name="图片 9">
            <a:extLst>
              <a:ext uri="{FF2B5EF4-FFF2-40B4-BE49-F238E27FC236}">
                <a16:creationId xmlns:a16="http://schemas.microsoft.com/office/drawing/2014/main" id="{EDE5408B-7D30-4B66-A3E8-57BA2073638B}"/>
              </a:ext>
            </a:extLst>
          </p:cNvPr>
          <p:cNvPicPr>
            <a:picLocks noChangeAspect="1"/>
          </p:cNvPicPr>
          <p:nvPr/>
        </p:nvPicPr>
        <p:blipFill>
          <a:blip r:embed="rId7"/>
          <a:stretch>
            <a:fillRect/>
          </a:stretch>
        </p:blipFill>
        <p:spPr>
          <a:xfrm>
            <a:off x="258672" y="4220151"/>
            <a:ext cx="8660039" cy="2593225"/>
          </a:xfrm>
          <a:prstGeom prst="rect">
            <a:avLst/>
          </a:prstGeom>
        </p:spPr>
      </p:pic>
    </p:spTree>
    <p:extLst>
      <p:ext uri="{BB962C8B-B14F-4D97-AF65-F5344CB8AC3E}">
        <p14:creationId xmlns:p14="http://schemas.microsoft.com/office/powerpoint/2010/main" val="425011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C7CE8-80EC-4DE4-AB8E-AFE7BF8F725D}"/>
              </a:ext>
            </a:extLst>
          </p:cNvPr>
          <p:cNvSpPr>
            <a:spLocks noGrp="1"/>
          </p:cNvSpPr>
          <p:nvPr>
            <p:ph type="title"/>
          </p:nvPr>
        </p:nvSpPr>
        <p:spPr/>
        <p:txBody>
          <a:bodyPr>
            <a:normAutofit fontScale="90000"/>
          </a:bodyPr>
          <a:lstStyle/>
          <a:p>
            <a:r>
              <a:rPr lang="en-US" altLang="zh-CN" dirty="0"/>
              <a:t>4.3.4 Extending the lookahead: LL(k) Parsers</a:t>
            </a:r>
            <a:endParaRPr lang="zh-CN" altLang="en-US" dirty="0"/>
          </a:p>
        </p:txBody>
      </p:sp>
      <p:pic>
        <p:nvPicPr>
          <p:cNvPr id="4" name="内容占位符 3">
            <a:extLst>
              <a:ext uri="{FF2B5EF4-FFF2-40B4-BE49-F238E27FC236}">
                <a16:creationId xmlns:a16="http://schemas.microsoft.com/office/drawing/2014/main" id="{489C13D8-7A3C-49DB-ACA6-CE6609057856}"/>
              </a:ext>
            </a:extLst>
          </p:cNvPr>
          <p:cNvPicPr>
            <a:picLocks noGrp="1" noChangeAspect="1"/>
          </p:cNvPicPr>
          <p:nvPr>
            <p:ph idx="1"/>
          </p:nvPr>
        </p:nvPicPr>
        <p:blipFill>
          <a:blip r:embed="rId2"/>
          <a:stretch>
            <a:fillRect/>
          </a:stretch>
        </p:blipFill>
        <p:spPr>
          <a:xfrm>
            <a:off x="220440" y="1844824"/>
            <a:ext cx="8703120" cy="1944216"/>
          </a:xfrm>
          <a:prstGeom prst="rect">
            <a:avLst/>
          </a:prstGeom>
        </p:spPr>
      </p:pic>
    </p:spTree>
    <p:extLst>
      <p:ext uri="{BB962C8B-B14F-4D97-AF65-F5344CB8AC3E}">
        <p14:creationId xmlns:p14="http://schemas.microsoft.com/office/powerpoint/2010/main" val="1252587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7F0B18E-F842-49CD-AE96-D71F3DFBA0E8}"/>
              </a:ext>
            </a:extLst>
          </p:cNvPr>
          <p:cNvPicPr>
            <a:picLocks noChangeAspect="1"/>
          </p:cNvPicPr>
          <p:nvPr/>
        </p:nvPicPr>
        <p:blipFill>
          <a:blip r:embed="rId2"/>
          <a:stretch>
            <a:fillRect/>
          </a:stretch>
        </p:blipFill>
        <p:spPr>
          <a:xfrm>
            <a:off x="457200" y="1347219"/>
            <a:ext cx="8574065" cy="3014852"/>
          </a:xfrm>
          <a:prstGeom prst="rect">
            <a:avLst/>
          </a:prstGeom>
        </p:spPr>
      </p:pic>
      <p:pic>
        <p:nvPicPr>
          <p:cNvPr id="7" name="图片 6">
            <a:extLst>
              <a:ext uri="{FF2B5EF4-FFF2-40B4-BE49-F238E27FC236}">
                <a16:creationId xmlns:a16="http://schemas.microsoft.com/office/drawing/2014/main" id="{31B88F6B-83A6-43B6-8F82-C08C3C408344}"/>
              </a:ext>
            </a:extLst>
          </p:cNvPr>
          <p:cNvPicPr>
            <a:picLocks noChangeAspect="1"/>
          </p:cNvPicPr>
          <p:nvPr/>
        </p:nvPicPr>
        <p:blipFill>
          <a:blip r:embed="rId3"/>
          <a:stretch>
            <a:fillRect/>
          </a:stretch>
        </p:blipFill>
        <p:spPr>
          <a:xfrm>
            <a:off x="436887" y="4547454"/>
            <a:ext cx="8229600" cy="2075460"/>
          </a:xfrm>
          <a:prstGeom prst="rect">
            <a:avLst/>
          </a:prstGeom>
        </p:spPr>
      </p:pic>
    </p:spTree>
    <p:extLst>
      <p:ext uri="{BB962C8B-B14F-4D97-AF65-F5344CB8AC3E}">
        <p14:creationId xmlns:p14="http://schemas.microsoft.com/office/powerpoint/2010/main" val="282538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854BF63-9B8E-4A88-A4E9-5BEC0C819701}"/>
              </a:ext>
            </a:extLst>
          </p:cNvPr>
          <p:cNvPicPr>
            <a:picLocks noChangeAspect="1"/>
          </p:cNvPicPr>
          <p:nvPr/>
        </p:nvPicPr>
        <p:blipFill>
          <a:blip r:embed="rId2"/>
          <a:stretch>
            <a:fillRect/>
          </a:stretch>
        </p:blipFill>
        <p:spPr>
          <a:xfrm>
            <a:off x="89756" y="274638"/>
            <a:ext cx="8964488" cy="2981976"/>
          </a:xfrm>
          <a:prstGeom prst="rect">
            <a:avLst/>
          </a:prstGeom>
        </p:spPr>
      </p:pic>
      <p:pic>
        <p:nvPicPr>
          <p:cNvPr id="7" name="图片 6">
            <a:extLst>
              <a:ext uri="{FF2B5EF4-FFF2-40B4-BE49-F238E27FC236}">
                <a16:creationId xmlns:a16="http://schemas.microsoft.com/office/drawing/2014/main" id="{A894B723-265E-4785-89CE-18EAC050DD9D}"/>
              </a:ext>
            </a:extLst>
          </p:cNvPr>
          <p:cNvPicPr>
            <a:picLocks noChangeAspect="1"/>
          </p:cNvPicPr>
          <p:nvPr/>
        </p:nvPicPr>
        <p:blipFill>
          <a:blip r:embed="rId3"/>
          <a:stretch>
            <a:fillRect/>
          </a:stretch>
        </p:blipFill>
        <p:spPr>
          <a:xfrm>
            <a:off x="1907704" y="3944566"/>
            <a:ext cx="3744416" cy="2787473"/>
          </a:xfrm>
          <a:prstGeom prst="rect">
            <a:avLst/>
          </a:prstGeom>
        </p:spPr>
      </p:pic>
      <p:sp>
        <p:nvSpPr>
          <p:cNvPr id="8" name="箭头: 下 7">
            <a:extLst>
              <a:ext uri="{FF2B5EF4-FFF2-40B4-BE49-F238E27FC236}">
                <a16:creationId xmlns:a16="http://schemas.microsoft.com/office/drawing/2014/main" id="{E007645F-2F95-4AF9-BC30-91518DF01A6B}"/>
              </a:ext>
            </a:extLst>
          </p:cNvPr>
          <p:cNvSpPr/>
          <p:nvPr/>
        </p:nvSpPr>
        <p:spPr>
          <a:xfrm>
            <a:off x="2987824" y="3312558"/>
            <a:ext cx="158417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ABDA490-6D82-42CE-BE41-53EC5714940F}"/>
              </a:ext>
            </a:extLst>
          </p:cNvPr>
          <p:cNvSpPr/>
          <p:nvPr/>
        </p:nvSpPr>
        <p:spPr>
          <a:xfrm>
            <a:off x="827584" y="2913434"/>
            <a:ext cx="8229600" cy="3431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589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4.1.2 Repetition and Choice: Using EBNF</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A1F0E02-6B7E-4EB4-B88C-D7AC50462159}"/>
              </a:ext>
            </a:extLst>
          </p:cNvPr>
          <p:cNvPicPr>
            <a:picLocks noChangeAspect="1"/>
          </p:cNvPicPr>
          <p:nvPr/>
        </p:nvPicPr>
        <p:blipFill>
          <a:blip r:embed="rId2"/>
          <a:stretch>
            <a:fillRect/>
          </a:stretch>
        </p:blipFill>
        <p:spPr>
          <a:xfrm>
            <a:off x="1619672" y="1740694"/>
            <a:ext cx="5738654" cy="4839749"/>
          </a:xfrm>
          <a:prstGeom prst="rect">
            <a:avLst/>
          </a:prstGeom>
        </p:spPr>
      </p:pic>
    </p:spTree>
    <p:extLst>
      <p:ext uri="{BB962C8B-B14F-4D97-AF65-F5344CB8AC3E}">
        <p14:creationId xmlns:p14="http://schemas.microsoft.com/office/powerpoint/2010/main" val="40558475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TotalTime>
  <Words>1238</Words>
  <Application>Microsoft Office PowerPoint</Application>
  <PresentationFormat>全屏显示(4:3)</PresentationFormat>
  <Paragraphs>121</Paragraphs>
  <Slides>67</Slides>
  <Notes>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67</vt:i4>
      </vt:variant>
    </vt:vector>
  </HeadingPairs>
  <TitlesOfParts>
    <vt:vector size="78" baseType="lpstr">
      <vt:lpstr>AdobeSongStd-Light</vt:lpstr>
      <vt:lpstr>CIDFont+F2</vt:lpstr>
      <vt:lpstr>CIDFont+F6</vt:lpstr>
      <vt:lpstr>等线</vt:lpstr>
      <vt:lpstr>宋体</vt:lpstr>
      <vt:lpstr>Arial</vt:lpstr>
      <vt:lpstr>Calibri</vt:lpstr>
      <vt:lpstr>Symbol</vt:lpstr>
      <vt:lpstr>Times New Roman</vt:lpstr>
      <vt:lpstr>Wingdings</vt:lpstr>
      <vt:lpstr>Office 主题</vt:lpstr>
      <vt:lpstr>Chapter 4 Top-Down Parsing</vt:lpstr>
      <vt:lpstr>Top-Down Parsing</vt:lpstr>
      <vt:lpstr>Top-Down Parsing</vt:lpstr>
      <vt:lpstr>4.1 TOP-DOWN PARSING BY RECURSIVE-DESCENT</vt:lpstr>
      <vt:lpstr>4.1.1 The Basic Method of Recursive-Descent</vt:lpstr>
      <vt:lpstr>4.1.2 Repetition and Choice: Using EBNF</vt:lpstr>
      <vt:lpstr>4.1.2 Repetition and Choice: Using EBNF</vt:lpstr>
      <vt:lpstr>PowerPoint 演示文稿</vt:lpstr>
      <vt:lpstr>4.1.2 Repetition and Choice: Using EBNF</vt:lpstr>
      <vt:lpstr>4.1.2 Repetition and Choice: Using EBNF</vt:lpstr>
      <vt:lpstr>4.1.2 Repetition and Choice: Using EBNF</vt:lpstr>
      <vt:lpstr>PowerPoint 演示文稿</vt:lpstr>
      <vt:lpstr>PowerPoint 演示文稿</vt:lpstr>
      <vt:lpstr>4.1.3 Further Decision Problems</vt:lpstr>
      <vt:lpstr>4.2 LL(1) PARSING</vt:lpstr>
      <vt:lpstr>4.2 LL(1) PARSING</vt:lpstr>
      <vt:lpstr>4.2 LL(1) PARSING</vt:lpstr>
      <vt:lpstr>The LL(1) Parsing Table and Algorithm</vt:lpstr>
      <vt:lpstr>4.2.2 The LL(1) Parsing Table and Algorithm</vt:lpstr>
      <vt:lpstr>PowerPoint 演示文稿</vt:lpstr>
      <vt:lpstr>Definition of LL(1) Grammar:</vt:lpstr>
      <vt:lpstr>The LL(1) Parsing Table and Algorithm</vt:lpstr>
      <vt:lpstr>PowerPoint 演示文稿</vt:lpstr>
      <vt:lpstr>PowerPoint 演示文稿</vt:lpstr>
      <vt:lpstr>4.2.3 left Recursion Removal and Left Factoring</vt:lpstr>
      <vt:lpstr>Left Recursion Removal</vt:lpstr>
      <vt:lpstr>Left Recursion Removal</vt:lpstr>
      <vt:lpstr>Left Recursion Removal</vt:lpstr>
      <vt:lpstr>Left Recursion Removal</vt:lpstr>
      <vt:lpstr>Left Recursion Removal</vt:lpstr>
      <vt:lpstr>PowerPoint 演示文稿</vt:lpstr>
      <vt:lpstr>Left Recursion Removal</vt:lpstr>
      <vt:lpstr>Left Recursion Removal</vt:lpstr>
      <vt:lpstr>Left Recursion Removal</vt:lpstr>
      <vt:lpstr>Left Recursion Removal</vt:lpstr>
      <vt:lpstr>Left factoring</vt:lpstr>
      <vt:lpstr>Left factoring</vt:lpstr>
      <vt:lpstr>Left factoring</vt:lpstr>
      <vt:lpstr>Left factoring</vt:lpstr>
      <vt:lpstr>Left factoring</vt:lpstr>
      <vt:lpstr>4.2.4 Syntax Tree Construction in LL(1) Parsing</vt:lpstr>
      <vt:lpstr>4.2.4 Syntax Tree Construction in LL(1) Parsing</vt:lpstr>
      <vt:lpstr>4.2.4 Syntax Tree Construction in LL(1) Parsing</vt:lpstr>
      <vt:lpstr>PowerPoint 演示文稿</vt:lpstr>
      <vt:lpstr>4.3 FIRST AND FOLLOW SETS</vt:lpstr>
      <vt:lpstr>FIRST SETS</vt:lpstr>
      <vt:lpstr>FIRST SETS</vt:lpstr>
      <vt:lpstr>FIRST SETS</vt:lpstr>
      <vt:lpstr>FIRST SETS</vt:lpstr>
      <vt:lpstr>FIRST SETS</vt:lpstr>
      <vt:lpstr>FIRST SETS</vt:lpstr>
      <vt:lpstr>FIRST SETS</vt:lpstr>
      <vt:lpstr>4.3.2 Follow Sets</vt:lpstr>
      <vt:lpstr>4.3.2 Follow Sets</vt:lpstr>
      <vt:lpstr>4.3.2 Follow Sets</vt:lpstr>
      <vt:lpstr>4.3.2 Follow Sets</vt:lpstr>
      <vt:lpstr>4.3.2 Follow Sets</vt:lpstr>
      <vt:lpstr>4.3.2 Follow Sets</vt:lpstr>
      <vt:lpstr>4.3.2 Follow Sets</vt:lpstr>
      <vt:lpstr>4.3.2 Follow Sets</vt:lpstr>
      <vt:lpstr>4.3.2 Follow Sets</vt:lpstr>
      <vt:lpstr>4.3.3 Constructing LL(1) Parsing Tables</vt:lpstr>
      <vt:lpstr>PowerPoint 演示文稿</vt:lpstr>
      <vt:lpstr>PowerPoint 演示文稿</vt:lpstr>
      <vt:lpstr>PowerPoint 演示文稿</vt:lpstr>
      <vt:lpstr>Example</vt:lpstr>
      <vt:lpstr>4.3.4 Extending the lookahead: LL(k) Parsers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Windows 用户</cp:lastModifiedBy>
  <cp:revision>88</cp:revision>
  <dcterms:created xsi:type="dcterms:W3CDTF">2021-10-26T02:13:26Z</dcterms:created>
  <dcterms:modified xsi:type="dcterms:W3CDTF">2022-04-26T14:14:24Z</dcterms:modified>
</cp:coreProperties>
</file>